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52" r:id="rId1"/>
  </p:sldMasterIdLst>
  <p:notesMasterIdLst>
    <p:notesMasterId r:id="rId35"/>
  </p:notesMasterIdLst>
  <p:handoutMasterIdLst>
    <p:handoutMasterId r:id="rId36"/>
  </p:handoutMasterIdLst>
  <p:sldIdLst>
    <p:sldId id="295" r:id="rId2"/>
    <p:sldId id="360" r:id="rId3"/>
    <p:sldId id="322" r:id="rId4"/>
    <p:sldId id="361" r:id="rId5"/>
    <p:sldId id="362" r:id="rId6"/>
    <p:sldId id="380" r:id="rId7"/>
    <p:sldId id="353" r:id="rId8"/>
    <p:sldId id="356" r:id="rId9"/>
    <p:sldId id="359" r:id="rId10"/>
    <p:sldId id="367" r:id="rId11"/>
    <p:sldId id="368" r:id="rId12"/>
    <p:sldId id="377" r:id="rId13"/>
    <p:sldId id="366" r:id="rId14"/>
    <p:sldId id="376" r:id="rId15"/>
    <p:sldId id="383" r:id="rId16"/>
    <p:sldId id="382" r:id="rId17"/>
    <p:sldId id="373" r:id="rId18"/>
    <p:sldId id="374" r:id="rId19"/>
    <p:sldId id="371" r:id="rId20"/>
    <p:sldId id="386" r:id="rId21"/>
    <p:sldId id="358" r:id="rId22"/>
    <p:sldId id="357" r:id="rId23"/>
    <p:sldId id="385" r:id="rId24"/>
    <p:sldId id="325" r:id="rId25"/>
    <p:sldId id="384" r:id="rId26"/>
    <p:sldId id="375" r:id="rId27"/>
    <p:sldId id="344" r:id="rId28"/>
    <p:sldId id="345" r:id="rId29"/>
    <p:sldId id="346" r:id="rId30"/>
    <p:sldId id="350" r:id="rId31"/>
    <p:sldId id="349" r:id="rId32"/>
    <p:sldId id="348" r:id="rId33"/>
    <p:sldId id="336" r:id="rId34"/>
  </p:sldIdLst>
  <p:sldSz cx="9144000" cy="6858000" type="screen4x3"/>
  <p:notesSz cx="7102475" cy="93884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BD484D0-D9A1-44B7-B7CF-6EFB41CDE30C}">
          <p14:sldIdLst>
            <p14:sldId id="295"/>
            <p14:sldId id="360"/>
            <p14:sldId id="322"/>
            <p14:sldId id="361"/>
            <p14:sldId id="362"/>
            <p14:sldId id="380"/>
            <p14:sldId id="353"/>
            <p14:sldId id="356"/>
            <p14:sldId id="359"/>
            <p14:sldId id="367"/>
            <p14:sldId id="368"/>
            <p14:sldId id="377"/>
            <p14:sldId id="366"/>
            <p14:sldId id="376"/>
            <p14:sldId id="383"/>
            <p14:sldId id="382"/>
            <p14:sldId id="373"/>
            <p14:sldId id="374"/>
          </p14:sldIdLst>
        </p14:section>
        <p14:section name="Untitled Section" id="{3BB0CF5F-0E75-4106-A79E-3443278F9A2A}">
          <p14:sldIdLst>
            <p14:sldId id="371"/>
            <p14:sldId id="386"/>
            <p14:sldId id="358"/>
            <p14:sldId id="357"/>
            <p14:sldId id="385"/>
            <p14:sldId id="325"/>
            <p14:sldId id="384"/>
            <p14:sldId id="375"/>
            <p14:sldId id="344"/>
            <p14:sldId id="345"/>
            <p14:sldId id="346"/>
            <p14:sldId id="350"/>
            <p14:sldId id="349"/>
            <p14:sldId id="348"/>
            <p14:sldId id="33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7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ill and Sandra Dunkin" initials="BaSD" lastIdx="13" clrIdx="0">
    <p:extLst>
      <p:ext uri="{19B8F6BF-5375-455C-9EA6-DF929625EA0E}">
        <p15:presenceInfo xmlns:p15="http://schemas.microsoft.com/office/powerpoint/2012/main" userId="ed760a91bf360a5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CC0000"/>
    <a:srgbClr val="3333CC"/>
    <a:srgbClr val="000000"/>
    <a:srgbClr val="3366CC"/>
    <a:srgbClr val="99CCFF"/>
    <a:srgbClr val="000066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3765" autoAdjust="0"/>
  </p:normalViewPr>
  <p:slideViewPr>
    <p:cSldViewPr>
      <p:cViewPr varScale="1">
        <p:scale>
          <a:sx n="81" d="100"/>
          <a:sy n="81" d="100"/>
        </p:scale>
        <p:origin x="126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306"/>
    </p:cViewPr>
  </p:sorterViewPr>
  <p:notesViewPr>
    <p:cSldViewPr>
      <p:cViewPr varScale="1">
        <p:scale>
          <a:sx n="80" d="100"/>
          <a:sy n="80" d="100"/>
        </p:scale>
        <p:origin x="-1938" y="-84"/>
      </p:cViewPr>
      <p:guideLst>
        <p:guide orient="horz" pos="2957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9-06T14:34:34.420" idx="9">
    <p:pos x="10" y="10"/>
    <p:text/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6-20T12:26:24.626" idx="2">
    <p:pos x="5760" y="141"/>
    <p:text/>
    <p:extLst>
      <p:ext uri="{C676402C-5697-4E1C-873F-D02D1690AC5C}">
        <p15:threadingInfo xmlns:p15="http://schemas.microsoft.com/office/powerpoint/2012/main" timeZoneBias="4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383" cy="469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95" tIns="47998" rIns="95995" bIns="47998" numCol="1" anchor="t" anchorCtr="0" compatLnSpc="1">
            <a:prstTxWarp prst="textNoShape">
              <a:avLst/>
            </a:prstTxWarp>
          </a:bodyPr>
          <a:lstStyle>
            <a:lvl1pPr defTabSz="959957" eaLnBrk="1" hangingPunct="1">
              <a:defRPr sz="1200">
                <a:solidFill>
                  <a:schemeClr val="tx2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093" y="0"/>
            <a:ext cx="3078383" cy="469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95" tIns="47998" rIns="95995" bIns="47998" numCol="1" anchor="t" anchorCtr="0" compatLnSpc="1">
            <a:prstTxWarp prst="textNoShape">
              <a:avLst/>
            </a:prstTxWarp>
          </a:bodyPr>
          <a:lstStyle>
            <a:lvl1pPr algn="r" defTabSz="959957" eaLnBrk="1" hangingPunct="1">
              <a:defRPr sz="1200">
                <a:solidFill>
                  <a:schemeClr val="tx2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18732"/>
            <a:ext cx="3078383" cy="46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95" tIns="47998" rIns="95995" bIns="47998" numCol="1" anchor="b" anchorCtr="0" compatLnSpc="1">
            <a:prstTxWarp prst="textNoShape">
              <a:avLst/>
            </a:prstTxWarp>
          </a:bodyPr>
          <a:lstStyle>
            <a:lvl1pPr defTabSz="959957" eaLnBrk="1" hangingPunct="1">
              <a:defRPr sz="1200">
                <a:solidFill>
                  <a:schemeClr val="tx2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093" y="8918732"/>
            <a:ext cx="3078383" cy="46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95" tIns="47998" rIns="95995" bIns="47998" numCol="1" anchor="b" anchorCtr="0" compatLnSpc="1">
            <a:prstTxWarp prst="textNoShape">
              <a:avLst/>
            </a:prstTxWarp>
          </a:bodyPr>
          <a:lstStyle>
            <a:lvl1pPr algn="r" defTabSz="959957" eaLnBrk="1" hangingPunct="1">
              <a:defRPr sz="1200">
                <a:solidFill>
                  <a:schemeClr val="tx2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13D65482-AFB6-4DCB-9960-7A27CEA01F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6948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383" cy="469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05" tIns="47103" rIns="94205" bIns="47103" numCol="1" anchor="t" anchorCtr="0" compatLnSpc="1">
            <a:prstTxWarp prst="textNoShape">
              <a:avLst/>
            </a:prstTxWarp>
          </a:bodyPr>
          <a:lstStyle>
            <a:lvl1pPr defTabSz="939089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02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485" y="0"/>
            <a:ext cx="3078383" cy="469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05" tIns="47103" rIns="94205" bIns="47103" numCol="1" anchor="t" anchorCtr="0" compatLnSpc="1">
            <a:prstTxWarp prst="textNoShape">
              <a:avLst/>
            </a:prstTxWarp>
          </a:bodyPr>
          <a:lstStyle>
            <a:lvl1pPr algn="r" defTabSz="939089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3325" y="703263"/>
            <a:ext cx="4695825" cy="3521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02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891" y="4461771"/>
            <a:ext cx="5680693" cy="4222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05" tIns="47103" rIns="94205" bIns="471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802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17127"/>
            <a:ext cx="3078383" cy="469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05" tIns="47103" rIns="94205" bIns="47103" numCol="1" anchor="b" anchorCtr="0" compatLnSpc="1">
            <a:prstTxWarp prst="textNoShape">
              <a:avLst/>
            </a:prstTxWarp>
          </a:bodyPr>
          <a:lstStyle>
            <a:lvl1pPr defTabSz="939089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02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485" y="8917127"/>
            <a:ext cx="3078383" cy="469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05" tIns="47103" rIns="94205" bIns="47103" numCol="1" anchor="b" anchorCtr="0" compatLnSpc="1">
            <a:prstTxWarp prst="textNoShape">
              <a:avLst/>
            </a:prstTxWarp>
          </a:bodyPr>
          <a:lstStyle>
            <a:lvl1pPr algn="r" defTabSz="939089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CE608BF0-69A6-4840-BC04-5F826894D2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1588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3B66A6-29B6-46A3-95CF-6E9C70452722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625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608BF0-69A6-4840-BC04-5F826894D2E9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8289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09841A-B0AE-4490-9D9A-46C067473DE2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450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EF9834-0B88-47A6-8A56-37A4F59EB9C9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53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608BF0-69A6-4840-BC04-5F826894D2E9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054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6EC1DE-448F-4C9E-81F5-3F146BE327B8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259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6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00775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00776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9" name="Rectangle 3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" name="Rectangle 3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E2F78-6C78-4A93-B6D2-5BA3DD6D23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5B6136-A294-49BB-9E2F-29CEA41C99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6BFA07-72C6-44C4-8AA0-357E2F3068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6428F-42D2-44EB-A199-C9A1FD8B92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60BBB-3320-4A10-9720-2CEFF7737A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F362FE-0144-4B49-822D-D15E4C1356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25AB64-E7C6-4CA8-A76F-31284C5A82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10BE4-1A17-41FC-8861-686F3B1437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D9935E-4ADF-45FC-9055-066C7339DB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F39E9-640E-440A-92BC-A92DCDB8F4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D6FB10-4E67-481C-A318-C1FB710A45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D98646-3648-45E3-8120-7CE6F62A5A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499715" name="Rectangle 3"/>
            <p:cNvSpPr>
              <a:spLocks noChangeArrowheads="1"/>
            </p:cNvSpPr>
            <p:nvPr userDrawn="1"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9716" name="Oval 4"/>
            <p:cNvSpPr>
              <a:spLocks noChangeArrowheads="1"/>
            </p:cNvSpPr>
            <p:nvPr userDrawn="1"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9717" name="Rectangle 5"/>
            <p:cNvSpPr>
              <a:spLocks noChangeArrowheads="1"/>
            </p:cNvSpPr>
            <p:nvPr userDrawn="1"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9718" name="Freeform 6"/>
            <p:cNvSpPr>
              <a:spLocks noEditPoints="1"/>
            </p:cNvSpPr>
            <p:nvPr userDrawn="1"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9719" name="Rectangle 7"/>
            <p:cNvSpPr>
              <a:spLocks noChangeArrowheads="1"/>
            </p:cNvSpPr>
            <p:nvPr userDrawn="1"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9720" name="Rectangle 8"/>
            <p:cNvSpPr>
              <a:spLocks noChangeArrowheads="1"/>
            </p:cNvSpPr>
            <p:nvPr userDrawn="1"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9721" name="Rectangle 9"/>
            <p:cNvSpPr>
              <a:spLocks noChangeArrowheads="1"/>
            </p:cNvSpPr>
            <p:nvPr userDrawn="1"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9722" name="Rectangle 10"/>
            <p:cNvSpPr>
              <a:spLocks noChangeArrowheads="1"/>
            </p:cNvSpPr>
            <p:nvPr userDrawn="1"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9723" name="Rectangle 11"/>
            <p:cNvSpPr>
              <a:spLocks noChangeArrowheads="1"/>
            </p:cNvSpPr>
            <p:nvPr userDrawn="1"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9724" name="Freeform 12"/>
            <p:cNvSpPr>
              <a:spLocks/>
            </p:cNvSpPr>
            <p:nvPr userDrawn="1"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9725" name="Freeform 13"/>
            <p:cNvSpPr>
              <a:spLocks/>
            </p:cNvSpPr>
            <p:nvPr userDrawn="1"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9726" name="Freeform 14"/>
            <p:cNvSpPr>
              <a:spLocks/>
            </p:cNvSpPr>
            <p:nvPr userDrawn="1"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9727" name="Freeform 15"/>
            <p:cNvSpPr>
              <a:spLocks/>
            </p:cNvSpPr>
            <p:nvPr userDrawn="1"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9728" name="Freeform 16"/>
            <p:cNvSpPr>
              <a:spLocks/>
            </p:cNvSpPr>
            <p:nvPr userDrawn="1"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9729" name="Freeform 17"/>
            <p:cNvSpPr>
              <a:spLocks noEditPoints="1"/>
            </p:cNvSpPr>
            <p:nvPr userDrawn="1"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9730" name="Freeform 18"/>
            <p:cNvSpPr>
              <a:spLocks noEditPoints="1"/>
            </p:cNvSpPr>
            <p:nvPr userDrawn="1"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9731" name="Freeform 19"/>
            <p:cNvSpPr>
              <a:spLocks/>
            </p:cNvSpPr>
            <p:nvPr userDrawn="1"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9732" name="Freeform 20"/>
            <p:cNvSpPr>
              <a:spLocks noEditPoints="1"/>
            </p:cNvSpPr>
            <p:nvPr userDrawn="1"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9733" name="Freeform 21"/>
            <p:cNvSpPr>
              <a:spLocks noEditPoints="1"/>
            </p:cNvSpPr>
            <p:nvPr userDrawn="1"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9734" name="Freeform 22"/>
            <p:cNvSpPr>
              <a:spLocks noEditPoints="1"/>
            </p:cNvSpPr>
            <p:nvPr userDrawn="1"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9735" name="Freeform 23"/>
            <p:cNvSpPr>
              <a:spLocks/>
            </p:cNvSpPr>
            <p:nvPr userDrawn="1"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9736" name="Freeform 24"/>
            <p:cNvSpPr>
              <a:spLocks noEditPoints="1"/>
            </p:cNvSpPr>
            <p:nvPr userDrawn="1"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9737" name="Freeform 25"/>
            <p:cNvSpPr>
              <a:spLocks noEditPoints="1"/>
            </p:cNvSpPr>
            <p:nvPr userDrawn="1"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9738" name="Freeform 26"/>
            <p:cNvSpPr>
              <a:spLocks noEditPoints="1"/>
            </p:cNvSpPr>
            <p:nvPr userDrawn="1"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9739" name="Oval 27"/>
            <p:cNvSpPr>
              <a:spLocks noChangeArrowheads="1"/>
            </p:cNvSpPr>
            <p:nvPr userDrawn="1"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9740" name="Oval 28"/>
            <p:cNvSpPr>
              <a:spLocks noChangeArrowheads="1"/>
            </p:cNvSpPr>
            <p:nvPr userDrawn="1"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9741" name="Oval 29"/>
            <p:cNvSpPr>
              <a:spLocks noChangeArrowheads="1"/>
            </p:cNvSpPr>
            <p:nvPr userDrawn="1"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9742" name="Freeform 30"/>
            <p:cNvSpPr>
              <a:spLocks noEditPoints="1"/>
            </p:cNvSpPr>
            <p:nvPr userDrawn="1"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9743" name="Freeform 31"/>
            <p:cNvSpPr>
              <a:spLocks noEditPoints="1"/>
            </p:cNvSpPr>
            <p:nvPr userDrawn="1"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9744" name="Rectangle 32"/>
            <p:cNvSpPr>
              <a:spLocks noChangeArrowheads="1"/>
            </p:cNvSpPr>
            <p:nvPr userDrawn="1"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9745" name="Rectangle 33"/>
            <p:cNvSpPr>
              <a:spLocks noChangeArrowheads="1"/>
            </p:cNvSpPr>
            <p:nvPr userDrawn="1"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9746" name="AutoShape 34"/>
            <p:cNvSpPr>
              <a:spLocks noChangeArrowheads="1"/>
            </p:cNvSpPr>
            <p:nvPr userDrawn="1"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9747" name="Freeform 35"/>
            <p:cNvSpPr>
              <a:spLocks/>
            </p:cNvSpPr>
            <p:nvPr userDrawn="1"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9748" name="Freeform 36"/>
            <p:cNvSpPr>
              <a:spLocks/>
            </p:cNvSpPr>
            <p:nvPr userDrawn="1"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499749" name="Rectangle 3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99750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99751" name="Rectangle 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9752" name="Rectangle 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856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9753" name="Rectangle 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B4401C6-90D1-45AF-8E05-7CADB5A374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16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</p:sldLayoutIdLst>
  <p:transition spd="slow"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image" Target="../media/image29.wmf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ocgrandjury.org/pdfs/2019_2020_GJreport/2020-11-05-City_of_Brea.pdf" TargetMode="External"/><Relationship Id="rId13" Type="http://schemas.openxmlformats.org/officeDocument/2006/relationships/hyperlink" Target="https://www.ocgrandjury.org/pdfs/2019_2020_GJreport/2020-08-25_County_of_Orange_Executive_Office.pdf" TargetMode="External"/><Relationship Id="rId18" Type="http://schemas.openxmlformats.org/officeDocument/2006/relationships/hyperlink" Target="https://www.ocgrandjury.org/pdfs/2019_2020_GJreport/2020-11-24-City_of_Irvine_protectServe.pdf" TargetMode="External"/><Relationship Id="rId26" Type="http://schemas.openxmlformats.org/officeDocument/2006/relationships/image" Target="../media/image38.png"/><Relationship Id="rId3" Type="http://schemas.openxmlformats.org/officeDocument/2006/relationships/hyperlink" Target="https://www.ocgrandjury.org/pdfs/2019_2020_GJreport/Status_Update_on_open_2019-2021_Grand_Jury_Implementation_Items_03-23-21.pdf" TargetMode="External"/><Relationship Id="rId21" Type="http://schemas.openxmlformats.org/officeDocument/2006/relationships/hyperlink" Target="https://www.ocgrandjury.org/pdfs/2019_2020_GJreport/2020-11-10-City_of_Santa_Ana.pdf" TargetMode="External"/><Relationship Id="rId7" Type="http://schemas.openxmlformats.org/officeDocument/2006/relationships/hyperlink" Target="https://www.ocgrandjury.org/pdfs/2019_2020_GJreport/2020-11-06-City_of_Orange.pdf" TargetMode="External"/><Relationship Id="rId12" Type="http://schemas.openxmlformats.org/officeDocument/2006/relationships/hyperlink" Target="https://www.ocgrandjury.org/pdfs/2019_2020_GJreport/2020-08-25-City_of_Garden_Grove.pdf" TargetMode="External"/><Relationship Id="rId17" Type="http://schemas.openxmlformats.org/officeDocument/2006/relationships/hyperlink" Target="https://www.ocgrandjury.org/pdfs/2019_2020_GJreport/2020-12-09-City_of_Cypress.pdf" TargetMode="External"/><Relationship Id="rId25" Type="http://schemas.openxmlformats.org/officeDocument/2006/relationships/hyperlink" Target="https://www.ocgrandjury.org/pdfs/2019_2020_GJreport/2020-11-06-City_of_Mission_Viejo.pdf" TargetMode="External"/><Relationship Id="rId2" Type="http://schemas.openxmlformats.org/officeDocument/2006/relationships/hyperlink" Target="https://www.ocgrandjury.org/pdfs/2019_2020_GJreport/2019-2020_Grand_Jury_Final_Report.pdf" TargetMode="External"/><Relationship Id="rId16" Type="http://schemas.openxmlformats.org/officeDocument/2006/relationships/hyperlink" Target="https://www.ocgrandjury.org/pdfs/2019_2020_GJreport/2020-12-21-City_of_Huntington_Police_Department.pdf" TargetMode="External"/><Relationship Id="rId20" Type="http://schemas.openxmlformats.org/officeDocument/2006/relationships/hyperlink" Target="https://www.ocgrandjury.org/pdfs/2019_2020_GJreport/2020-11-12-City_of_Placentia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ocgrandjury.org/pdfs/2019_2020_GJreport/2020-11-24-City_of_Irvine.pdf" TargetMode="External"/><Relationship Id="rId11" Type="http://schemas.openxmlformats.org/officeDocument/2006/relationships/hyperlink" Target="https://www.ocgrandjury.org/pdfs/2019_2020_GJreport/2020-09-10-City_of_Dana_Point.pdf" TargetMode="External"/><Relationship Id="rId24" Type="http://schemas.openxmlformats.org/officeDocument/2006/relationships/hyperlink" Target="https://www.ocgrandjury.org/pdfs/2019_2020_GJreport/2020-11-03-City_of_Laguna_Beach.pdf" TargetMode="External"/><Relationship Id="rId5" Type="http://schemas.openxmlformats.org/officeDocument/2006/relationships/hyperlink" Target="https://www.ocgrandjury.org/pdfs/2019_2020_GJreport/2020-12-14-City_of_Santa_Ana.pdf" TargetMode="External"/><Relationship Id="rId15" Type="http://schemas.openxmlformats.org/officeDocument/2006/relationships/hyperlink" Target="https://www.ocgrandjury.org/pdfs/2019_2020_GJreport/2021-01-15-City_of_Seal_Beach.pdf" TargetMode="External"/><Relationship Id="rId23" Type="http://schemas.openxmlformats.org/officeDocument/2006/relationships/hyperlink" Target="https://www.ocgrandjury.org/pdfs/2019_2020_GJreport/2020-11-09-Los_Alamitos_Police.pdf" TargetMode="External"/><Relationship Id="rId10" Type="http://schemas.openxmlformats.org/officeDocument/2006/relationships/hyperlink" Target="https://www.ocgrandjury.org/pdfs/2019_2020_GJreport/2020-09-23-City_of_Buena_Park_recycling.pdf" TargetMode="External"/><Relationship Id="rId19" Type="http://schemas.openxmlformats.org/officeDocument/2006/relationships/hyperlink" Target="https://www.ocgrandjury.org/pdfs/2019_2020_GJreport/2020-11-12-City_of_Brea.pdf" TargetMode="External"/><Relationship Id="rId4" Type="http://schemas.openxmlformats.org/officeDocument/2006/relationships/hyperlink" Target="https://www.ocgrandjury.org/pdfs/2019_2020_GJreport/2020-06-30_GJ_Report_Recycling.pdf" TargetMode="External"/><Relationship Id="rId9" Type="http://schemas.openxmlformats.org/officeDocument/2006/relationships/hyperlink" Target="https://www.ocgrandjury.org/pdfs/2019_2020_GJreport/2020-10-07-City_of_Huntington_Beach.pdf" TargetMode="External"/><Relationship Id="rId14" Type="http://schemas.openxmlformats.org/officeDocument/2006/relationships/hyperlink" Target="https://www.ocgrandjury.org/pdfs/2019_2020_GJreport/2020-06-30_GJ_Report_Protect_Serve.pdf" TargetMode="External"/><Relationship Id="rId22" Type="http://schemas.openxmlformats.org/officeDocument/2006/relationships/hyperlink" Target="https://www.ocgrandjury.org/pdfs/2019_2020_GJreport/2020-11-10-City_of_Orange.pdf" TargetMode="External"/><Relationship Id="rId27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jpe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emf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761999"/>
            <a:ext cx="8229600" cy="3962401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dirty="0">
                <a:solidFill>
                  <a:schemeClr val="hlink"/>
                </a:solidFill>
                <a:latin typeface="Tahoma" pitchFamily="34" charset="0"/>
              </a:rPr>
              <a:t>            </a:t>
            </a:r>
            <a:r>
              <a:rPr lang="en-US" b="1" dirty="0">
                <a:solidFill>
                  <a:srgbClr val="FF6600"/>
                </a:solidFill>
                <a:latin typeface="Tahoma" pitchFamily="34" charset="0"/>
              </a:rPr>
              <a:t>ORANGE COUNTY </a:t>
            </a:r>
            <a:br>
              <a:rPr lang="en-US" b="1" dirty="0">
                <a:solidFill>
                  <a:srgbClr val="FF6600"/>
                </a:solidFill>
                <a:latin typeface="Tahoma" pitchFamily="34" charset="0"/>
              </a:rPr>
            </a:br>
            <a:r>
              <a:rPr lang="en-US" b="1" dirty="0">
                <a:solidFill>
                  <a:srgbClr val="FF6600"/>
                </a:solidFill>
                <a:latin typeface="Tahoma" pitchFamily="34" charset="0"/>
              </a:rPr>
              <a:t>GRAND JURY</a:t>
            </a:r>
            <a:endParaRPr lang="en-US" sz="8000" b="1" dirty="0">
              <a:solidFill>
                <a:srgbClr val="FF6600"/>
              </a:solidFill>
              <a:latin typeface="Futura XBlk BT" pitchFamily="34" charset="0"/>
            </a:endParaRPr>
          </a:p>
        </p:txBody>
      </p:sp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057400" y="2743200"/>
            <a:ext cx="7086600" cy="134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sz="5400" dirty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defRPr/>
            </a:pPr>
            <a:r>
              <a:rPr lang="en-US" sz="2800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                  </a:t>
            </a:r>
          </a:p>
        </p:txBody>
      </p:sp>
      <p:pic>
        <p:nvPicPr>
          <p:cNvPr id="3078" name="Picture 19" descr="County of Orange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10598"/>
            <a:ext cx="3200400" cy="3047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52401" y="5410200"/>
            <a:ext cx="83058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Presented by</a:t>
            </a:r>
            <a:r>
              <a:rPr lang="en-US" sz="2000" b="1" dirty="0"/>
              <a:t> </a:t>
            </a:r>
            <a:r>
              <a:rPr lang="en-US" sz="1600" b="1" dirty="0"/>
              <a:t>Grand Jurors’ Assn of Orange County</a:t>
            </a:r>
          </a:p>
          <a:p>
            <a:pPr algn="ctr"/>
            <a:endParaRPr lang="en-US" dirty="0"/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048C5F-F209-47AB-ACDB-D0522F28A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526" y="1608740"/>
            <a:ext cx="6865997" cy="41064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A076BE-CDEF-4B9F-BD1A-13D4DB8BDE06}"/>
              </a:ext>
            </a:extLst>
          </p:cNvPr>
          <p:cNvSpPr txBox="1"/>
          <p:nvPr/>
        </p:nvSpPr>
        <p:spPr>
          <a:xfrm>
            <a:off x="914400" y="463585"/>
            <a:ext cx="686599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/>
              <a:t>Civil Investigations: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7FCABF-53B9-41DE-AF1B-00F83A3DB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200" y="154679"/>
            <a:ext cx="1164437" cy="11339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C61DD7-E9D8-4F12-9150-F9DEDADC5A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6232" y="5527135"/>
            <a:ext cx="1490568" cy="133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718368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7FB0D1-F10A-4D85-9DA9-5D47A5F8D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495" y="355395"/>
            <a:ext cx="8187638" cy="7620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90FE11-9A19-4CA0-9478-068ECECD5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4860" y="3381377"/>
            <a:ext cx="1950889" cy="12985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B91B05-CCFD-4E87-8AB4-6722BB2F05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9835" y="1431535"/>
            <a:ext cx="1738965" cy="12878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A6BE62-8831-4C1D-9354-ECADB480F0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784" y="4720506"/>
            <a:ext cx="2079125" cy="8630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EEFB85-913B-48CC-A416-5DACBBB023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0764" y="1850956"/>
            <a:ext cx="1344178" cy="14256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F5A2EE-861C-430C-8162-2F792DD31D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0050" y="1850956"/>
            <a:ext cx="1648743" cy="17665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7D82D5-367F-4B93-921D-C34C7073A1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00" y="5556414"/>
            <a:ext cx="3182350" cy="10969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EF4C53-B793-408C-9DAB-36274E2D2E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9582" y="1466875"/>
            <a:ext cx="1475360" cy="3840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C8C00B4-56F0-453E-9D83-44AA097FA6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8297" y="4307966"/>
            <a:ext cx="1883827" cy="3779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15F378E-52C9-4DE3-ACC7-6A5A5CF9A5E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52769" y="1302580"/>
            <a:ext cx="2286198" cy="3779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5188720-B994-4D0C-821F-638BEA59449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15081" y="3949832"/>
            <a:ext cx="1371719" cy="3779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7BAC44C-6192-4212-B1A5-1B8B459390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99835" y="1125743"/>
            <a:ext cx="1828959" cy="323116"/>
          </a:xfrm>
          <a:prstGeom prst="rect">
            <a:avLst/>
          </a:prstGeom>
        </p:spPr>
      </p:pic>
      <p:sp>
        <p:nvSpPr>
          <p:cNvPr id="22" name="Arrow: Down 21">
            <a:extLst>
              <a:ext uri="{FF2B5EF4-FFF2-40B4-BE49-F238E27FC236}">
                <a16:creationId xmlns:a16="http://schemas.microsoft.com/office/drawing/2014/main" id="{CFB156D8-A0CB-4CD8-8D33-D8E66C325998}"/>
              </a:ext>
            </a:extLst>
          </p:cNvPr>
          <p:cNvSpPr/>
          <p:nvPr/>
        </p:nvSpPr>
        <p:spPr bwMode="auto">
          <a:xfrm>
            <a:off x="4497988" y="4843969"/>
            <a:ext cx="484632" cy="373983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F6A30062-0835-418E-A06C-69A224D5330E}"/>
              </a:ext>
            </a:extLst>
          </p:cNvPr>
          <p:cNvSpPr/>
          <p:nvPr/>
        </p:nvSpPr>
        <p:spPr bwMode="auto">
          <a:xfrm rot="19287039">
            <a:off x="6250991" y="2872126"/>
            <a:ext cx="488069" cy="484632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53630AB2-02AF-4B7B-BF6F-74D7A29F598B}"/>
              </a:ext>
            </a:extLst>
          </p:cNvPr>
          <p:cNvSpPr/>
          <p:nvPr/>
        </p:nvSpPr>
        <p:spPr bwMode="auto">
          <a:xfrm rot="12910114">
            <a:off x="2788437" y="2910098"/>
            <a:ext cx="565013" cy="61697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Tahoma" pitchFamily="34" charset="0"/>
            </a:endParaRPr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FA6DCCA2-5987-4557-8A2B-A030072E85F5}"/>
              </a:ext>
            </a:extLst>
          </p:cNvPr>
          <p:cNvSpPr/>
          <p:nvPr/>
        </p:nvSpPr>
        <p:spPr bwMode="auto">
          <a:xfrm rot="10800000">
            <a:off x="4550090" y="2786342"/>
            <a:ext cx="506541" cy="404473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2B7D127-56E9-47F8-B1FF-30CB12003EE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44951" y="4370547"/>
            <a:ext cx="2038942" cy="1828741"/>
          </a:xfrm>
          <a:prstGeom prst="rect">
            <a:avLst/>
          </a:prstGeom>
        </p:spPr>
      </p:pic>
      <p:sp>
        <p:nvSpPr>
          <p:cNvPr id="27" name="Arrow: Down 26">
            <a:extLst>
              <a:ext uri="{FF2B5EF4-FFF2-40B4-BE49-F238E27FC236}">
                <a16:creationId xmlns:a16="http://schemas.microsoft.com/office/drawing/2014/main" id="{8EAF9FCA-C8FE-4CAE-A313-88988577D85C}"/>
              </a:ext>
            </a:extLst>
          </p:cNvPr>
          <p:cNvSpPr/>
          <p:nvPr/>
        </p:nvSpPr>
        <p:spPr bwMode="auto">
          <a:xfrm rot="3083370">
            <a:off x="2929959" y="4178103"/>
            <a:ext cx="484632" cy="637710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8" name="Arrow: Down 27">
            <a:extLst>
              <a:ext uri="{FF2B5EF4-FFF2-40B4-BE49-F238E27FC236}">
                <a16:creationId xmlns:a16="http://schemas.microsoft.com/office/drawing/2014/main" id="{31FC6990-003F-4133-809A-E184250E5EC0}"/>
              </a:ext>
            </a:extLst>
          </p:cNvPr>
          <p:cNvSpPr/>
          <p:nvPr/>
        </p:nvSpPr>
        <p:spPr bwMode="auto">
          <a:xfrm rot="18390823">
            <a:off x="5988034" y="4228025"/>
            <a:ext cx="484632" cy="640588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DCA64C-D78D-4C38-8134-0DE5FE820C28}"/>
              </a:ext>
            </a:extLst>
          </p:cNvPr>
          <p:cNvSpPr txBox="1"/>
          <p:nvPr/>
        </p:nvSpPr>
        <p:spPr>
          <a:xfrm>
            <a:off x="3924752" y="5214207"/>
            <a:ext cx="129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34 cities</a:t>
            </a:r>
          </a:p>
        </p:txBody>
      </p:sp>
    </p:spTree>
    <p:extLst>
      <p:ext uri="{BB962C8B-B14F-4D97-AF65-F5344CB8AC3E}">
        <p14:creationId xmlns:p14="http://schemas.microsoft.com/office/powerpoint/2010/main" val="2737228466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4FD19-AA1B-4EE4-97B2-E70337AC7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5156"/>
            <a:ext cx="8229600" cy="1143000"/>
          </a:xfrm>
        </p:spPr>
        <p:txBody>
          <a:bodyPr/>
          <a:lstStyle/>
          <a:p>
            <a:r>
              <a:rPr lang="en-US" b="1" dirty="0"/>
              <a:t>Past 5 Years of Reports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8969D1-CC4D-4648-97F1-3AB506D257D6}"/>
              </a:ext>
            </a:extLst>
          </p:cNvPr>
          <p:cNvSpPr txBox="1"/>
          <p:nvPr/>
        </p:nvSpPr>
        <p:spPr>
          <a:xfrm>
            <a:off x="304800" y="1420813"/>
            <a:ext cx="8458200" cy="4597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  <a:buClr>
                <a:schemeClr val="hlink"/>
              </a:buClr>
              <a:buSzPct val="65000"/>
            </a:pPr>
            <a:r>
              <a:rPr lang="en-U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Aviation / Airport				Irvine “Great Park”</a:t>
            </a: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chemeClr val="hlink"/>
              </a:buClr>
              <a:buSzPct val="65000"/>
            </a:pPr>
            <a:r>
              <a:rPr lang="en-US" sz="1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Cannabis				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Jail / Detention Facilities</a:t>
            </a: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chemeClr val="hlink"/>
              </a:buClr>
              <a:buSzPct val="65000"/>
            </a:pPr>
            <a:r>
              <a:rPr lang="en-U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County / City Gov Ops			Mental Health / Homelessness</a:t>
            </a: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chemeClr val="hlink"/>
              </a:buClr>
              <a:buSzPct val="65000"/>
            </a:pPr>
            <a:r>
              <a:rPr lang="en-U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Criminal Justice  / Sheriff Ops		</a:t>
            </a:r>
            <a:r>
              <a:rPr lang="en-US" sz="1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Pandemic</a:t>
            </a: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chemeClr val="hlink"/>
              </a:buClr>
              <a:buSzPct val="65000"/>
            </a:pPr>
            <a:r>
              <a:rPr lang="en-US" sz="1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Cybersecurity				</a:t>
            </a:r>
            <a:r>
              <a:rPr lang="en-U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Pension / Retiree Funds</a:t>
            </a: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chemeClr val="hlink"/>
              </a:buClr>
              <a:buSzPct val="65000"/>
            </a:pPr>
            <a:r>
              <a:rPr lang="en-U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Economic Development			Schools / Education</a:t>
            </a: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chemeClr val="hlink"/>
              </a:buClr>
              <a:buSzPct val="65000"/>
            </a:pP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Environmental</a:t>
            </a:r>
            <a:r>
              <a:rPr lang="en-U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				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Transportation</a:t>
            </a: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chemeClr val="hlink"/>
              </a:buClr>
              <a:buSzPct val="65000"/>
            </a:pPr>
            <a:r>
              <a:rPr lang="en-U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Ethics / Corruption			Vector Control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	</a:t>
            </a: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chemeClr val="hlink"/>
              </a:buClr>
              <a:buSzPct val="65000"/>
            </a:pPr>
            <a:r>
              <a:rPr lang="en-U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Fire / Emergency				Voting / Elections</a:t>
            </a: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chemeClr val="hlink"/>
              </a:buClr>
              <a:buSzPct val="65000"/>
            </a:pPr>
            <a:r>
              <a:rPr lang="en-U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GJ Report Follow-ups			</a:t>
            </a: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chemeClr val="hlink"/>
              </a:buClr>
              <a:buSzPct val="65000"/>
            </a:pPr>
            <a:endParaRPr lang="en-US" sz="1600" b="1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83BD2D-D0A9-4CA4-9D6D-81D13A75747C}"/>
              </a:ext>
            </a:extLst>
          </p:cNvPr>
          <p:cNvSpPr txBox="1"/>
          <p:nvPr/>
        </p:nvSpPr>
        <p:spPr>
          <a:xfrm>
            <a:off x="533400" y="5943600"/>
            <a:ext cx="807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*Most reports written             </a:t>
            </a:r>
            <a:r>
              <a:rPr lang="en-US" sz="12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*  Most recent reports</a:t>
            </a:r>
            <a:endParaRPr lang="en-US" sz="1200" b="1" dirty="0">
              <a:solidFill>
                <a:srgbClr val="FF0000"/>
              </a:solidFill>
            </a:endParaRPr>
          </a:p>
          <a:p>
            <a:endParaRPr lang="en-US" sz="12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368719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9C4A4E5D-A2DE-FA27-F433-68C39304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b="1" dirty="0"/>
              <a:t>Investigations and Reports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12D1DA-CA41-4395-A716-529EB9553CAE}"/>
              </a:ext>
            </a:extLst>
          </p:cNvPr>
          <p:cNvSpPr txBox="1"/>
          <p:nvPr/>
        </p:nvSpPr>
        <p:spPr bwMode="auto">
          <a:xfrm>
            <a:off x="3200400" y="1066800"/>
            <a:ext cx="5507738" cy="551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SzPct val="65000"/>
              <a:buFont typeface="Wingdings" pitchFamily="2" charset="2"/>
              <a:buChar char="n"/>
            </a:pPr>
            <a:endParaRPr lang="en-US" sz="9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marL="171450" indent="-171450">
              <a:lnSpc>
                <a:spcPct val="90000"/>
              </a:lnSpc>
              <a:spcBef>
                <a:spcPct val="20000"/>
              </a:spcBef>
              <a:buSzPct val="65000"/>
              <a:buFont typeface="Wingdings" pitchFamily="2" charset="2"/>
              <a:buChar char="n"/>
            </a:pP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As a truly independent body, each 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grand jury is free to choose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which governmental entities or public officials to investigate. </a:t>
            </a:r>
          </a:p>
          <a:p>
            <a:pPr marL="171450" indent="-171450">
              <a:lnSpc>
                <a:spcPct val="90000"/>
              </a:lnSpc>
              <a:spcBef>
                <a:spcPct val="20000"/>
              </a:spcBef>
              <a:buSzPct val="65000"/>
              <a:buFont typeface="Wingdings" pitchFamily="2" charset="2"/>
              <a:buChar char="n"/>
            </a:pPr>
            <a:endParaRPr lang="en-US" sz="16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SzPct val="65000"/>
            </a:pPr>
            <a:endParaRPr lang="en-US" sz="16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SzPct val="65000"/>
              <a:buFont typeface="Wingdings" pitchFamily="2" charset="2"/>
              <a:buChar char="n"/>
            </a:pPr>
            <a:endParaRPr lang="en-US" sz="14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marL="171450" indent="-171450">
              <a:lnSpc>
                <a:spcPct val="90000"/>
              </a:lnSpc>
              <a:spcBef>
                <a:spcPct val="20000"/>
              </a:spcBef>
              <a:buSzPct val="65000"/>
              <a:buFont typeface="Wingdings" pitchFamily="2" charset="2"/>
              <a:buChar char="n"/>
            </a:pP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Ideas</a:t>
            </a: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for investigations:   </a:t>
            </a:r>
          </a:p>
          <a:p>
            <a:pPr marL="685800" lvl="1" indent="-228600">
              <a:lnSpc>
                <a:spcPct val="90000"/>
              </a:lnSpc>
              <a:spcBef>
                <a:spcPct val="20000"/>
              </a:spcBef>
              <a:buSzPct val="65000"/>
              <a:buFont typeface="+mj-lt"/>
              <a:buAutoNum type="arabicPeriod"/>
            </a:pP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citizen complaints,</a:t>
            </a:r>
          </a:p>
          <a:p>
            <a:pPr marL="685800" lvl="1" indent="-228600">
              <a:lnSpc>
                <a:spcPct val="90000"/>
              </a:lnSpc>
              <a:spcBef>
                <a:spcPct val="20000"/>
              </a:spcBef>
              <a:buSzPct val="65000"/>
              <a:buFont typeface="+mj-lt"/>
              <a:buAutoNum type="arabicPeriod"/>
            </a:pP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matters raised by the members of the grand jury, </a:t>
            </a:r>
          </a:p>
          <a:p>
            <a:pPr marL="685800" lvl="1" indent="-228600">
              <a:lnSpc>
                <a:spcPct val="90000"/>
              </a:lnSpc>
              <a:spcBef>
                <a:spcPct val="20000"/>
              </a:spcBef>
              <a:buSzPct val="65000"/>
              <a:buFont typeface="+mj-lt"/>
              <a:buAutoNum type="arabicPeriod"/>
            </a:pP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referrals from the preceding grand jury,</a:t>
            </a:r>
          </a:p>
          <a:p>
            <a:pPr marL="685800" lvl="1" indent="-228600">
              <a:lnSpc>
                <a:spcPct val="90000"/>
              </a:lnSpc>
              <a:spcBef>
                <a:spcPct val="20000"/>
              </a:spcBef>
              <a:buSzPct val="65000"/>
              <a:buFont typeface="+mj-lt"/>
              <a:buAutoNum type="arabicPeriod"/>
            </a:pP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whatever is currently “trending”.</a:t>
            </a:r>
          </a:p>
          <a:p>
            <a:pPr>
              <a:lnSpc>
                <a:spcPct val="90000"/>
              </a:lnSpc>
              <a:spcBef>
                <a:spcPct val="20000"/>
              </a:spcBef>
              <a:buSzPct val="65000"/>
            </a:pPr>
            <a:endParaRPr lang="en-US" sz="16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SzPct val="65000"/>
            </a:pPr>
            <a:endParaRPr lang="en-US" sz="16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SzPct val="65000"/>
              <a:buFont typeface="Wingdings" pitchFamily="2" charset="2"/>
              <a:buChar char="n"/>
            </a:pPr>
            <a:endParaRPr lang="en-US" sz="14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SzPct val="65000"/>
              <a:buFont typeface="Wingdings" pitchFamily="2" charset="2"/>
              <a:buChar char="n"/>
            </a:pP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While the Grand Jury has no authority to order or otherwise compel compliance, it is through its reports that the 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grand jury wields its power.  Media attention often prompts the changes.</a:t>
            </a:r>
          </a:p>
          <a:p>
            <a:pPr>
              <a:lnSpc>
                <a:spcPct val="90000"/>
              </a:lnSpc>
              <a:spcBef>
                <a:spcPct val="20000"/>
              </a:spcBef>
              <a:buSzPct val="65000"/>
              <a:buFont typeface="Wingdings" pitchFamily="2" charset="2"/>
              <a:buChar char="n"/>
            </a:pPr>
            <a:endParaRPr lang="en-US" sz="9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1245FD8-F3AA-4565-A137-75BDE29894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21487" y="4495800"/>
            <a:ext cx="2089949" cy="1600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361E7AE-CEAD-47A7-BCA0-0E349D320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639" y="1239611"/>
            <a:ext cx="2076450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016059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E1244-E589-41DD-80AD-1A848D42D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Responses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847F01D-69E5-4179-B72D-8A3F97B34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522787"/>
          </a:xfrm>
        </p:spPr>
        <p:txBody>
          <a:bodyPr/>
          <a:lstStyle/>
          <a:p>
            <a:r>
              <a:rPr lang="en-US" sz="2400" dirty="0"/>
              <a:t>The California Penal Code provides requirements to respond to the </a:t>
            </a:r>
            <a:r>
              <a:rPr lang="en-US" sz="2400" b="1" u="sng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Findings</a:t>
            </a:r>
            <a:r>
              <a:rPr lang="en-US" sz="2400" dirty="0"/>
              <a:t> and </a:t>
            </a:r>
            <a:r>
              <a:rPr lang="en-US" sz="2400" b="1" u="sng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Recommendations</a:t>
            </a:r>
            <a:r>
              <a:rPr lang="en-US" sz="2400" dirty="0"/>
              <a:t> of the Grand Jury report.</a:t>
            </a:r>
          </a:p>
          <a:p>
            <a:pPr marL="0" indent="0">
              <a:buNone/>
            </a:pPr>
            <a:endParaRPr lang="en-US" sz="2400" dirty="0"/>
          </a:p>
          <a:p>
            <a:pPr lvl="1">
              <a:lnSpc>
                <a:spcPct val="200000"/>
              </a:lnSpc>
            </a:pPr>
            <a:r>
              <a:rPr lang="en-US" sz="2400" dirty="0"/>
              <a:t>Public agencies must respond within </a:t>
            </a:r>
            <a:r>
              <a:rPr lang="en-US" sz="2400" b="1" dirty="0">
                <a:solidFill>
                  <a:srgbClr val="FF0000"/>
                </a:solidFill>
              </a:rPr>
              <a:t>90 days</a:t>
            </a:r>
            <a:r>
              <a:rPr lang="en-US" sz="2400" dirty="0"/>
              <a:t>;</a:t>
            </a:r>
          </a:p>
          <a:p>
            <a:pPr lvl="1">
              <a:lnSpc>
                <a:spcPct val="200000"/>
              </a:lnSpc>
            </a:pPr>
            <a:r>
              <a:rPr lang="en-US" sz="2400" dirty="0"/>
              <a:t>Officer must respond within </a:t>
            </a:r>
            <a:r>
              <a:rPr lang="en-US" sz="2400" b="1" dirty="0">
                <a:solidFill>
                  <a:srgbClr val="FF0000"/>
                </a:solidFill>
              </a:rPr>
              <a:t>60 days</a:t>
            </a:r>
            <a:r>
              <a:rPr lang="en-US" sz="2400" dirty="0"/>
              <a:t>.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2400" dirty="0"/>
              <a:t>	</a:t>
            </a:r>
          </a:p>
          <a:p>
            <a:pPr marL="0" indent="0">
              <a:lnSpc>
                <a:spcPct val="200000"/>
              </a:lnSpc>
              <a:buNone/>
            </a:pPr>
            <a:endParaRPr lang="en-US" sz="1600" dirty="0"/>
          </a:p>
          <a:p>
            <a:pPr marL="0" indent="0">
              <a:buNone/>
            </a:pPr>
            <a:endParaRPr lang="en-US" sz="1800" dirty="0"/>
          </a:p>
          <a:p>
            <a:pPr marL="457200" lvl="1" indent="0">
              <a:buNone/>
            </a:pPr>
            <a:endParaRPr lang="en-US" sz="2000" dirty="0">
              <a:latin typeface="Daytona Condensed" panose="020B0506030503040204" pitchFamily="34" charset="0"/>
              <a:cs typeface="Dreaming Outloud Script Pro" panose="020B0604020202020204" pitchFamily="66" charset="0"/>
            </a:endParaRPr>
          </a:p>
          <a:p>
            <a:endParaRPr lang="en-US" sz="2800" dirty="0"/>
          </a:p>
          <a:p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591971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CA7E3-56E0-F2C9-1152-3C343EDFE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Findings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97477-C3C7-5F0B-D7EE-99C00529D5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514600"/>
            <a:ext cx="8229600" cy="3616325"/>
          </a:xfrm>
        </p:spPr>
        <p:txBody>
          <a:bodyPr/>
          <a:lstStyle/>
          <a:p>
            <a:r>
              <a:rPr lang="en-US" dirty="0"/>
              <a:t>Respondent </a:t>
            </a: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agrees</a:t>
            </a:r>
            <a:r>
              <a:rPr lang="en-US" dirty="0"/>
              <a:t> with Finding;</a:t>
            </a:r>
          </a:p>
          <a:p>
            <a:endParaRPr lang="en-US" dirty="0"/>
          </a:p>
          <a:p>
            <a:r>
              <a:rPr lang="en-US" dirty="0"/>
              <a:t>Respondent </a:t>
            </a: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disagrees</a:t>
            </a:r>
            <a:r>
              <a:rPr lang="en-US" dirty="0"/>
              <a:t> wholly or partially with Finding;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799951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1936A-BB6C-2CAF-ED34-0DCBE2A21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Recommendations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1200FB-4A28-BAE1-A7A7-A91A07597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90600"/>
            <a:ext cx="8229600" cy="5334000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endParaRPr lang="en-US" dirty="0"/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The Recommendation. . . . .</a:t>
            </a:r>
          </a:p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has been implemented;</a:t>
            </a:r>
            <a:r>
              <a:rPr lang="en-US" sz="2000" dirty="0"/>
              <a:t>	</a:t>
            </a:r>
            <a:endParaRPr lang="en-US" sz="2400" dirty="0"/>
          </a:p>
          <a:p>
            <a:r>
              <a:rPr lang="en-US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has not yet been implemented </a:t>
            </a:r>
            <a:r>
              <a:rPr lang="en-US" sz="2400" i="1" dirty="0"/>
              <a:t>but will be implemented in the future… (with a timeframe).</a:t>
            </a:r>
          </a:p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requires further analysis</a:t>
            </a:r>
            <a:r>
              <a:rPr lang="en-US" sz="2400" i="1" dirty="0"/>
              <a:t>…(not to exceed 6 months);</a:t>
            </a:r>
          </a:p>
          <a:p>
            <a:r>
              <a:rPr lang="en-US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will not be implemented </a:t>
            </a:r>
            <a:r>
              <a:rPr lang="en-US" sz="2400" i="1" dirty="0"/>
              <a:t>because it is not warranted or is not reasonable…(with an explanation therefor).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042964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6AF84-2123-4F8B-BC3C-DF44C7105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04802"/>
            <a:ext cx="6781800" cy="1182468"/>
          </a:xfrm>
        </p:spPr>
        <p:txBody>
          <a:bodyPr/>
          <a:lstStyle/>
          <a:p>
            <a:r>
              <a:rPr lang="en-US" sz="2800" b="1" dirty="0"/>
              <a:t>Grand jury report: </a:t>
            </a:r>
            <a:br>
              <a:rPr lang="en-US" sz="2800" b="1" dirty="0"/>
            </a:br>
            <a:r>
              <a:rPr lang="en-US" sz="2800" b="1" dirty="0"/>
              <a:t>“</a:t>
            </a:r>
            <a:r>
              <a:rPr lang="en-US" sz="2800" dirty="0"/>
              <a:t>Orange County animal shelter plagued by deplorable conditions, disease”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07D0D80B-7FD3-4AA4-BDC7-87372A971524}"/>
              </a:ext>
            </a:extLst>
          </p:cNvPr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280787844"/>
              </p:ext>
            </p:extLst>
          </p:nvPr>
        </p:nvGraphicFramePr>
        <p:xfrm>
          <a:off x="762000" y="2819400"/>
          <a:ext cx="4343400" cy="17195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ackager Shell Object" showAsIcon="1" r:id="rId4" imgW="5622840" imgH="482400" progId="Package">
                  <p:embed/>
                </p:oleObj>
              </mc:Choice>
              <mc:Fallback>
                <p:oleObj name="Packager Shell Object" showAsIcon="1" r:id="rId4" imgW="5622840" imgH="4824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2000" y="2819400"/>
                        <a:ext cx="4343400" cy="17195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1E89E1A-A1EB-47C4-92E3-DF8C9E19F11C}"/>
              </a:ext>
            </a:extLst>
          </p:cNvPr>
          <p:cNvSpPr txBox="1"/>
          <p:nvPr/>
        </p:nvSpPr>
        <p:spPr>
          <a:xfrm>
            <a:off x="1752600" y="4724400"/>
            <a:ext cx="45760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https://abc7.com/orange-county-animal-care-ocac-investigations-shelter/795181/</a:t>
            </a:r>
          </a:p>
        </p:txBody>
      </p:sp>
      <p:pic>
        <p:nvPicPr>
          <p:cNvPr id="6" name="20220428_160255">
            <a:hlinkClick r:id="" action="ppaction://media"/>
            <a:extLst>
              <a:ext uri="{FF2B5EF4-FFF2-40B4-BE49-F238E27FC236}">
                <a16:creationId xmlns:a16="http://schemas.microsoft.com/office/drawing/2014/main" id="{16C91DA6-A768-4A39-9767-B3D5069B86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" y="1600200"/>
            <a:ext cx="8660291" cy="485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4917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8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D4D63-064C-45D7-B27E-53DFF2E4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Newly constructed OC Animal Shelter today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DFD8D6-361A-4BD7-9429-32EEC2CB4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049" y="1164139"/>
            <a:ext cx="4035902" cy="45297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949848-8768-46D9-B148-8EC5AE2D53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8" t="-1544" r="1778" b="35162"/>
          <a:stretch/>
        </p:blipFill>
        <p:spPr>
          <a:xfrm>
            <a:off x="335506" y="1579940"/>
            <a:ext cx="8656094" cy="443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472091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2A597-3DEF-45FC-B0C5-C3457A3E9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728" y="247333"/>
            <a:ext cx="8229600" cy="1143000"/>
          </a:xfrm>
        </p:spPr>
        <p:txBody>
          <a:bodyPr/>
          <a:lstStyle/>
          <a:p>
            <a:r>
              <a:rPr lang="en-US" b="1" dirty="0"/>
              <a:t>2020 / 2021 Reports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91FED89-059D-4579-A5DD-5BA89DA5E1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3541" t="22198" r="1041"/>
          <a:stretch/>
        </p:blipFill>
        <p:spPr>
          <a:xfrm>
            <a:off x="457200" y="1600201"/>
            <a:ext cx="82296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389015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0A993C5-CA34-4AC0-8A3B-09B60A6DE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is the GRAND JURY?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52801F-2FF5-4A43-8679-377F875FBF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416" y="1828800"/>
            <a:ext cx="8055584" cy="4751387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/>
              <a:t>The Orange County Grand Jury is tasked with civil oversight as well as criminal indictments. 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D8878C-61FB-4092-9B56-4BA980CB3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8519" y="3292004"/>
            <a:ext cx="2886962" cy="14131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55BC55-57F2-420C-8628-00B2C4915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416" y="4861478"/>
            <a:ext cx="2601790" cy="18750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6B7187-AF0B-40F9-A5EC-7399E58858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6072" y="4861478"/>
            <a:ext cx="2830728" cy="187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751120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DDA27-FB9A-BB0A-267C-404D595A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990598"/>
          </a:xfrm>
        </p:spPr>
        <p:txBody>
          <a:bodyPr/>
          <a:lstStyle/>
          <a:p>
            <a:r>
              <a:rPr lang="en-US" dirty="0"/>
              <a:t>Newspaper Reporting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1D2C01-FF13-82E3-804A-2BD14203FF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514600"/>
            <a:ext cx="3581400" cy="1447799"/>
          </a:xfrm>
        </p:spPr>
        <p:txBody>
          <a:bodyPr/>
          <a:lstStyle/>
          <a:p>
            <a:r>
              <a:rPr lang="en-US" b="0" dirty="0"/>
              <a:t>Orange County Jury Issues Report on County’s pandemic response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AE4F71A-61F9-5A8F-FC2D-07ABA23DCB9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8971" y="3962399"/>
            <a:ext cx="3167460" cy="201296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E34D57-3788-E29C-9618-3268158C26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19601" y="1600200"/>
            <a:ext cx="4267200" cy="21336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0" dirty="0"/>
              <a:t>In Scathing Report, OC Grand Jury Describes Shackles During Birthing, Care Delays in Custody</a:t>
            </a:r>
          </a:p>
          <a:p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4EF1E42-FBE5-8681-644C-C28306500E1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817719" y="3360731"/>
            <a:ext cx="3470964" cy="29067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44CCF2-CD81-1BB6-742E-998F430063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43888"/>
            <a:ext cx="1310754" cy="10851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AD54EE-39C8-2940-AA68-A2A5C1AF17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201" y="201153"/>
            <a:ext cx="2438611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340431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Grand Jury Header Image">
            <a:extLst>
              <a:ext uri="{FF2B5EF4-FFF2-40B4-BE49-F238E27FC236}">
                <a16:creationId xmlns:a16="http://schemas.microsoft.com/office/drawing/2014/main" id="{3A35E6E6-06AA-413B-AB29-491758196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74295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CFCE886-5964-4534-B4A8-7BC6463C2D4E}"/>
              </a:ext>
            </a:extLst>
          </p:cNvPr>
          <p:cNvSpPr txBox="1"/>
          <p:nvPr/>
        </p:nvSpPr>
        <p:spPr>
          <a:xfrm>
            <a:off x="304800" y="1333500"/>
            <a:ext cx="67056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  <a:p>
            <a:pPr algn="ctr"/>
            <a:r>
              <a:rPr lang="en-US" dirty="0"/>
              <a:t>Grand Jury Reports</a:t>
            </a:r>
          </a:p>
          <a:p>
            <a:r>
              <a:rPr lang="en-US" sz="1000" dirty="0"/>
              <a:t>All Grand Jury Reports are in Adobe Acrobat (.pdf) format. Click here to download Acrobat Reader.</a:t>
            </a:r>
          </a:p>
          <a:p>
            <a:endParaRPr lang="en-US" sz="1000" dirty="0"/>
          </a:p>
          <a:p>
            <a:r>
              <a:rPr lang="en-US" sz="1000" dirty="0"/>
              <a:t>Grand Jury Reports and responses (when available) may be viewed at the links below or at the Orange County Public Law Library located in the Civic Center Plaza, building #32.</a:t>
            </a:r>
          </a:p>
          <a:p>
            <a:r>
              <a:rPr lang="en-US" sz="1400" dirty="0"/>
              <a:t>				Expand All / Collapse All</a:t>
            </a:r>
          </a:p>
          <a:p>
            <a:endParaRPr lang="en-US" dirty="0"/>
          </a:p>
          <a:p>
            <a:r>
              <a:rPr lang="en-US" b="1" dirty="0"/>
              <a:t>2020-2021 Reports, in order of release.</a:t>
            </a:r>
          </a:p>
          <a:p>
            <a:r>
              <a:rPr lang="en-US" b="1" dirty="0"/>
              <a:t>2019-2020 Reports, in order of release.</a:t>
            </a:r>
          </a:p>
          <a:p>
            <a:r>
              <a:rPr lang="en-US" b="1" dirty="0"/>
              <a:t>2018-2019 Reports, in order of release.</a:t>
            </a:r>
          </a:p>
          <a:p>
            <a:r>
              <a:rPr lang="en-US" b="1" dirty="0"/>
              <a:t>2017-2018 Reports, in order of release.</a:t>
            </a:r>
          </a:p>
          <a:p>
            <a:r>
              <a:rPr lang="en-US" b="1" dirty="0"/>
              <a:t>2016-2017 Reports, in order of release.</a:t>
            </a:r>
          </a:p>
          <a:p>
            <a:r>
              <a:rPr lang="en-US" b="1" dirty="0"/>
              <a:t>2015-2016 Reports, in order of release.</a:t>
            </a:r>
          </a:p>
          <a:p>
            <a:r>
              <a:rPr lang="en-US" b="1" dirty="0"/>
              <a:t>2014-2015 Reports, in order of release.</a:t>
            </a:r>
          </a:p>
          <a:p>
            <a:r>
              <a:rPr lang="en-US" b="1" dirty="0"/>
              <a:t>2013-2014 Reports, in order of release.</a:t>
            </a:r>
          </a:p>
          <a:p>
            <a:r>
              <a:rPr lang="en-US" b="1" dirty="0"/>
              <a:t>2012-2013 Reports, in order of release.</a:t>
            </a:r>
          </a:p>
          <a:p>
            <a:r>
              <a:rPr lang="en-US" b="1" dirty="0"/>
              <a:t>2011-2012 Reports, in order of release.</a:t>
            </a:r>
          </a:p>
          <a:p>
            <a:r>
              <a:rPr lang="en-US" b="1" dirty="0"/>
              <a:t>2010-2011 Reports, in order of release.</a:t>
            </a:r>
          </a:p>
          <a:p>
            <a:r>
              <a:rPr lang="en-US" b="1" dirty="0"/>
              <a:t>2009-2010 Reports, in order of release.</a:t>
            </a:r>
          </a:p>
          <a:p>
            <a:r>
              <a:rPr lang="en-US" b="1" dirty="0"/>
              <a:t>2008-2009 Reports, in order of release.</a:t>
            </a:r>
          </a:p>
          <a:p>
            <a:r>
              <a:rPr lang="en-US" b="1" dirty="0"/>
              <a:t>2007-2008 Reports, in order of release.</a:t>
            </a:r>
          </a:p>
        </p:txBody>
      </p:sp>
    </p:spTree>
    <p:extLst>
      <p:ext uri="{BB962C8B-B14F-4D97-AF65-F5344CB8AC3E}">
        <p14:creationId xmlns:p14="http://schemas.microsoft.com/office/powerpoint/2010/main" val="4240292967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:a16="http://schemas.microsoft.com/office/drawing/2014/main" id="{A9CF2F18-EDDB-4577-AE36-02ECA1B2FF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1587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Rectangle 9">
            <a:extLst>
              <a:ext uri="{FF2B5EF4-FFF2-40B4-BE49-F238E27FC236}">
                <a16:creationId xmlns:a16="http://schemas.microsoft.com/office/drawing/2014/main" id="{DDC11186-C8E0-4EFE-BAEF-8B4E8F214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1404470"/>
            <a:ext cx="7010400" cy="520142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03366"/>
                </a:solidFill>
                <a:effectLst/>
                <a:latin typeface="Verdana" panose="020B0604030504040204" pitchFamily="34" charset="0"/>
              </a:rPr>
              <a:t>2019-2020 Reports, in order of release.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Verdan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2019-2020 Grand Jury Final Report</a:t>
            </a: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Verdana" panose="020B0604030504040204" pitchFamily="34" charset="0"/>
              </a:rPr>
              <a:t> 07/30/20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Status Update on open 2019-2021 Grand Jury Implementation Items 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03/23/21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Verdan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OC Recycling: Doing it the Right Way </a:t>
            </a:r>
            <a:r>
              <a:rPr kumimoji="0" lang="en-US" altLang="en-US" sz="100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Verdana" panose="020B0604030504040204" pitchFamily="34" charset="0"/>
              </a:rPr>
              <a:t>06/30/20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Verdana" panose="020B060403050404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City of Santa Ana 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Verdana" panose="020B0604030504040204" pitchFamily="34" charset="0"/>
              </a:rPr>
              <a:t>12/14/20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Verdana" panose="020B060403050404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City of Irvine 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Verdana" panose="020B0604030504040204" pitchFamily="34" charset="0"/>
              </a:rPr>
              <a:t>11/24/20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Verdana" panose="020B060403050404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City of Orange 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Verdana" panose="020B0604030504040204" pitchFamily="34" charset="0"/>
              </a:rPr>
              <a:t>11/06/20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Verdana" panose="020B060403050404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City of Brea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Verdana" panose="020B0604030504040204" pitchFamily="34" charset="0"/>
              </a:rPr>
              <a:t> 11/05/20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Verdana" panose="020B060403050404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City of Huntington Beach 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Verdana" panose="020B0604030504040204" pitchFamily="34" charset="0"/>
              </a:rPr>
              <a:t>10/07/20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Verdana" panose="020B060403050404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City of Buena Park 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Verdana" panose="020B0604030504040204" pitchFamily="34" charset="0"/>
              </a:rPr>
              <a:t>09/23/20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Verdana" panose="020B060403050404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City of Dana Point 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Verdana" panose="020B0604030504040204" pitchFamily="34" charset="0"/>
              </a:rPr>
              <a:t>09/10/20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Verdana" panose="020B060403050404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City of Anaheim 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Verdana" panose="020B0604030504040204" pitchFamily="34" charset="0"/>
              </a:rPr>
              <a:t>09/02/20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Verdana" panose="020B060403050404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City of Anaheim 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Verdana" panose="020B0604030504040204" pitchFamily="34" charset="0"/>
              </a:rPr>
              <a:t>08/26/20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Verdana" panose="020B060403050404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County of Orange Executive Officer 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Verdana" panose="020B0604030504040204" pitchFamily="34" charset="0"/>
              </a:rPr>
              <a:t>08/25/20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Verdana" panose="020B060403050404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City of Garden Grove 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Verdana" panose="020B0604030504040204" pitchFamily="34" charset="0"/>
              </a:rPr>
              <a:t>08/25/20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latin typeface="Verdan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Verdana" panose="020B0604030504040204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Protecting Those Who Protect and Serve 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06/30/20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Verdana" panose="020B0604030504040204" pitchFamily="34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City of Seal Beach 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Verdana" panose="020B0604030504040204" pitchFamily="34" charset="0"/>
              </a:rPr>
              <a:t>01/15/21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Verdana" panose="020B0604030504040204" pitchFamily="34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City of Huntington Beach Police Department 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Verdana" panose="020B0604030504040204" pitchFamily="34" charset="0"/>
              </a:rPr>
              <a:t>12/21/20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Verdana" panose="020B0604030504040204" pitchFamily="34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City of Cypress 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Verdana" panose="020B0604030504040204" pitchFamily="34" charset="0"/>
              </a:rPr>
              <a:t>12/09/20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Verdana" panose="020B0604030504040204" pitchFamily="34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City of Irvine 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Verdana" panose="020B0604030504040204" pitchFamily="34" charset="0"/>
              </a:rPr>
              <a:t>11/24/20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Verdana" panose="020B0604030504040204" pitchFamily="34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City of Brea 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Verdana" panose="020B0604030504040204" pitchFamily="34" charset="0"/>
              </a:rPr>
              <a:t>11/12/20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Verdana" panose="020B0604030504040204" pitchFamily="34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City of Placentia 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Verdana" panose="020B0604030504040204" pitchFamily="34" charset="0"/>
              </a:rPr>
              <a:t>11/12/20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Verdana" panose="020B0604030504040204" pitchFamily="34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City of Santa Ana 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Verdana" panose="020B0604030504040204" pitchFamily="34" charset="0"/>
              </a:rPr>
              <a:t>11/10/20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Verdana" panose="020B0604030504040204" pitchFamily="34" charset="0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City of Orange 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Verdana" panose="020B0604030504040204" pitchFamily="34" charset="0"/>
              </a:rPr>
              <a:t>11/10/20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Verdana" panose="020B0604030504040204" pitchFamily="34" charset="0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City of Los Alamitos Police 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Verdana" panose="020B0604030504040204" pitchFamily="34" charset="0"/>
              </a:rPr>
              <a:t>11/09/20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Verdana" panose="020B0604030504040204" pitchFamily="34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City of Laguna Beach 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Verdana" panose="020B0604030504040204" pitchFamily="34" charset="0"/>
              </a:rPr>
              <a:t>11/03/20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Verdana" panose="020B0604030504040204" pitchFamily="34" charset="0"/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City of Mission Viejo 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Verdana" panose="020B0604030504040204" pitchFamily="34" charset="0"/>
              </a:rPr>
              <a:t>11/06/20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AECE79D-B0E3-45F1-87D2-9DB2E8123682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66800" y="0"/>
            <a:ext cx="7010400" cy="1258276"/>
          </a:xfrm>
          <a:prstGeom prst="rect">
            <a:avLst/>
          </a:prstGeom>
        </p:spPr>
      </p:pic>
      <p:pic>
        <p:nvPicPr>
          <p:cNvPr id="1025" name="Picture 1" descr="Grand Jury Header Image">
            <a:extLst>
              <a:ext uri="{FF2B5EF4-FFF2-40B4-BE49-F238E27FC236}">
                <a16:creationId xmlns:a16="http://schemas.microsoft.com/office/drawing/2014/main" id="{31A27DF0-2A16-46E9-823C-8BB6DA83F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295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rand Jury Header Image">
            <a:extLst>
              <a:ext uri="{FF2B5EF4-FFF2-40B4-BE49-F238E27FC236}">
                <a16:creationId xmlns:a16="http://schemas.microsoft.com/office/drawing/2014/main" id="{3F3888E8-6332-40CB-A964-553CFAC80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295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938949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ECA03B-38B0-4029-3EB8-C5FB0A316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-1"/>
            <a:ext cx="8915400" cy="668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623345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2237"/>
            <a:ext cx="8686800" cy="7421563"/>
          </a:xfrm>
        </p:spPr>
        <p:txBody>
          <a:bodyPr/>
          <a:lstStyle/>
          <a:p>
            <a:pPr eaLnBrk="1" hangingPunct="1">
              <a:spcBef>
                <a:spcPct val="30000"/>
              </a:spcBef>
              <a:buFont typeface="Wingdings" pitchFamily="2" charset="2"/>
              <a:buNone/>
              <a:defRPr/>
            </a:pPr>
            <a:r>
              <a:rPr lang="en-US" b="1" dirty="0"/>
              <a:t>Organization of the Grand Jury</a:t>
            </a:r>
          </a:p>
          <a:p>
            <a:pPr lvl="1" eaLnBrk="1" hangingPunct="1">
              <a:spcBef>
                <a:spcPct val="30000"/>
              </a:spcBef>
              <a:buFont typeface="Wingdings" panose="05000000000000000000" pitchFamily="2" charset="2"/>
              <a:buChar char="Ø"/>
              <a:defRPr/>
            </a:pPr>
            <a:endParaRPr lang="en-US" sz="1600" b="1" dirty="0">
              <a:effectLst/>
            </a:endParaRPr>
          </a:p>
          <a:p>
            <a:pPr lvl="1" eaLnBrk="1" hangingPunct="1">
              <a:spcBef>
                <a:spcPct val="30000"/>
              </a:spcBef>
              <a:buFont typeface="Wingdings" panose="05000000000000000000" pitchFamily="2" charset="2"/>
              <a:buChar char="Ø"/>
              <a:defRPr/>
            </a:pPr>
            <a:r>
              <a:rPr lang="en-US" sz="1600" b="1" dirty="0">
                <a:effectLst/>
              </a:rPr>
              <a:t>1 Year Term – July 1 to June 30</a:t>
            </a:r>
          </a:p>
          <a:p>
            <a:pPr lvl="1" eaLnBrk="1" hangingPunct="1">
              <a:spcBef>
                <a:spcPct val="30000"/>
              </a:spcBef>
              <a:buFont typeface="Wingdings" panose="05000000000000000000" pitchFamily="2" charset="2"/>
              <a:buChar char="Ø"/>
              <a:defRPr/>
            </a:pPr>
            <a:r>
              <a:rPr lang="en-US" sz="1800" b="1" dirty="0">
                <a:effectLst/>
              </a:rPr>
              <a:t>Members:</a:t>
            </a:r>
          </a:p>
          <a:p>
            <a:pPr lvl="2" eaLnBrk="1" hangingPunct="1">
              <a:spcBef>
                <a:spcPct val="30000"/>
              </a:spcBef>
              <a:defRPr/>
            </a:pPr>
            <a:r>
              <a:rPr lang="en-US" sz="1200" dirty="0">
                <a:effectLst/>
              </a:rPr>
              <a:t>Applications rec’d	100 - 200</a:t>
            </a:r>
          </a:p>
          <a:p>
            <a:pPr lvl="2" eaLnBrk="1" hangingPunct="1">
              <a:spcBef>
                <a:spcPct val="30000"/>
              </a:spcBef>
              <a:defRPr/>
            </a:pPr>
            <a:r>
              <a:rPr lang="en-US" sz="1200" dirty="0">
                <a:effectLst/>
              </a:rPr>
              <a:t>Applications vetted	90</a:t>
            </a:r>
          </a:p>
          <a:p>
            <a:pPr lvl="2" eaLnBrk="1" hangingPunct="1">
              <a:spcBef>
                <a:spcPct val="30000"/>
              </a:spcBef>
              <a:buFont typeface="Wingdings" panose="05000000000000000000" pitchFamily="2" charset="2"/>
              <a:buChar char="Ø"/>
              <a:defRPr/>
            </a:pPr>
            <a:r>
              <a:rPr lang="en-US" sz="1200" dirty="0">
                <a:effectLst/>
              </a:rPr>
              <a:t>Final Selection	25 – 30 applicants</a:t>
            </a:r>
          </a:p>
          <a:p>
            <a:pPr lvl="2" eaLnBrk="1" hangingPunct="1">
              <a:spcBef>
                <a:spcPct val="30000"/>
              </a:spcBef>
              <a:buFont typeface="Wingdings" panose="05000000000000000000" pitchFamily="2" charset="2"/>
              <a:buChar char="Ø"/>
              <a:defRPr/>
            </a:pPr>
            <a:r>
              <a:rPr lang="en-US" sz="1200" dirty="0">
                <a:effectLst/>
              </a:rPr>
              <a:t>Seated		19</a:t>
            </a:r>
          </a:p>
          <a:p>
            <a:pPr lvl="2" eaLnBrk="1" hangingPunct="1">
              <a:spcBef>
                <a:spcPct val="30000"/>
              </a:spcBef>
              <a:buFont typeface="Wingdings" panose="05000000000000000000" pitchFamily="2" charset="2"/>
              <a:buChar char="Ø"/>
              <a:defRPr/>
            </a:pPr>
            <a:r>
              <a:rPr lang="en-US" sz="1200" dirty="0">
                <a:effectLst/>
              </a:rPr>
              <a:t>Alternates		11</a:t>
            </a:r>
            <a:endParaRPr lang="en-US" sz="800" dirty="0">
              <a:effectLst/>
            </a:endParaRPr>
          </a:p>
          <a:p>
            <a:pPr lvl="2" eaLnBrk="1" hangingPunct="1">
              <a:spcBef>
                <a:spcPct val="30000"/>
              </a:spcBef>
              <a:buFont typeface="Wingdings" panose="05000000000000000000" pitchFamily="2" charset="2"/>
              <a:buChar char="Ø"/>
              <a:defRPr/>
            </a:pPr>
            <a:endParaRPr lang="en-US" sz="1200" dirty="0">
              <a:effectLst/>
            </a:endParaRPr>
          </a:p>
          <a:p>
            <a:pPr lvl="1" eaLnBrk="1" hangingPunct="1">
              <a:spcBef>
                <a:spcPct val="30000"/>
              </a:spcBef>
              <a:buFont typeface="Wingdings" panose="05000000000000000000" pitchFamily="2" charset="2"/>
              <a:buChar char="Ø"/>
              <a:defRPr/>
            </a:pPr>
            <a:r>
              <a:rPr lang="en-US" sz="1800" b="1" dirty="0">
                <a:effectLst/>
              </a:rPr>
              <a:t>Working Hours:  </a:t>
            </a:r>
          </a:p>
          <a:p>
            <a:pPr lvl="2" eaLnBrk="1" hangingPunct="1">
              <a:spcBef>
                <a:spcPct val="30000"/>
              </a:spcBef>
              <a:buFont typeface="Wingdings" panose="05000000000000000000" pitchFamily="2" charset="2"/>
              <a:buChar char="Ø"/>
              <a:defRPr/>
            </a:pPr>
            <a:r>
              <a:rPr lang="en-US" sz="1200" dirty="0">
                <a:effectLst/>
              </a:rPr>
              <a:t>Mon-Thurs 8:30 – 3:30</a:t>
            </a:r>
          </a:p>
          <a:p>
            <a:pPr lvl="2" eaLnBrk="1" hangingPunct="1">
              <a:spcBef>
                <a:spcPct val="30000"/>
              </a:spcBef>
              <a:buFont typeface="Wingdings" panose="05000000000000000000" pitchFamily="2" charset="2"/>
              <a:buChar char="Ø"/>
              <a:defRPr/>
            </a:pPr>
            <a:r>
              <a:rPr lang="en-US" sz="1200" dirty="0">
                <a:effectLst/>
              </a:rPr>
              <a:t>Fridays      8:30 – Noon</a:t>
            </a:r>
          </a:p>
          <a:p>
            <a:pPr lvl="2" eaLnBrk="1" hangingPunct="1">
              <a:spcBef>
                <a:spcPct val="30000"/>
              </a:spcBef>
              <a:buFont typeface="Wingdings" panose="05000000000000000000" pitchFamily="2" charset="2"/>
              <a:buChar char="Ø"/>
              <a:defRPr/>
            </a:pPr>
            <a:endParaRPr lang="en-US" sz="1200" dirty="0">
              <a:effectLst/>
            </a:endParaRPr>
          </a:p>
          <a:p>
            <a:pPr lvl="1" eaLnBrk="1" hangingPunct="1">
              <a:spcBef>
                <a:spcPct val="30000"/>
              </a:spcBef>
              <a:buFont typeface="Wingdings" panose="05000000000000000000" pitchFamily="2" charset="2"/>
              <a:buChar char="Ø"/>
              <a:defRPr/>
            </a:pPr>
            <a:r>
              <a:rPr lang="en-US" sz="1800" b="1" dirty="0">
                <a:effectLst/>
              </a:rPr>
              <a:t>Stipend</a:t>
            </a:r>
            <a:r>
              <a:rPr lang="en-US" sz="1600" dirty="0">
                <a:effectLst/>
              </a:rPr>
              <a:t> of $50/day; + Mileage</a:t>
            </a:r>
          </a:p>
          <a:p>
            <a:pPr lvl="1" eaLnBrk="1" hangingPunct="1">
              <a:spcBef>
                <a:spcPct val="30000"/>
              </a:spcBef>
              <a:buFont typeface="Wingdings" panose="05000000000000000000" pitchFamily="2" charset="2"/>
              <a:buChar char="Ø"/>
              <a:defRPr/>
            </a:pPr>
            <a:endParaRPr lang="en-US" sz="1600" dirty="0">
              <a:effectLst/>
            </a:endParaRPr>
          </a:p>
          <a:p>
            <a:pPr lvl="1" eaLnBrk="1" hangingPunct="1">
              <a:spcBef>
                <a:spcPct val="30000"/>
              </a:spcBef>
              <a:buFont typeface="Wingdings" panose="05000000000000000000" pitchFamily="2" charset="2"/>
              <a:buChar char="Ø"/>
              <a:defRPr/>
            </a:pPr>
            <a:r>
              <a:rPr lang="en-US" sz="1800" b="1" dirty="0">
                <a:effectLst/>
              </a:rPr>
              <a:t>Officers: </a:t>
            </a:r>
            <a:r>
              <a:rPr lang="en-US" sz="1050" b="1" dirty="0">
                <a:effectLst/>
              </a:rPr>
              <a:t> </a:t>
            </a:r>
            <a:endParaRPr lang="en-US" sz="1050" dirty="0">
              <a:effectLst/>
            </a:endParaRPr>
          </a:p>
          <a:p>
            <a:pPr lvl="2" eaLnBrk="1" hangingPunct="1">
              <a:spcBef>
                <a:spcPct val="30000"/>
              </a:spcBef>
              <a:buFont typeface="Wingdings" panose="05000000000000000000" pitchFamily="2" charset="2"/>
              <a:buChar char="Ø"/>
              <a:defRPr/>
            </a:pPr>
            <a:r>
              <a:rPr lang="en-US" sz="1200" dirty="0">
                <a:effectLst/>
              </a:rPr>
              <a:t>Foreperson (selected by Judges)</a:t>
            </a:r>
          </a:p>
          <a:p>
            <a:pPr lvl="2" eaLnBrk="1" hangingPunct="1">
              <a:spcBef>
                <a:spcPct val="30000"/>
              </a:spcBef>
              <a:buFont typeface="Wingdings" panose="05000000000000000000" pitchFamily="2" charset="2"/>
              <a:buChar char="Ø"/>
              <a:defRPr/>
            </a:pPr>
            <a:r>
              <a:rPr lang="en-US" sz="1200" dirty="0">
                <a:effectLst/>
              </a:rPr>
              <a:t>Foreperson Pro-</a:t>
            </a:r>
            <a:r>
              <a:rPr lang="en-US" sz="1200" dirty="0" err="1">
                <a:effectLst/>
              </a:rPr>
              <a:t>Tem</a:t>
            </a:r>
            <a:endParaRPr lang="en-US" sz="1200" dirty="0">
              <a:effectLst/>
            </a:endParaRPr>
          </a:p>
          <a:p>
            <a:pPr lvl="2" eaLnBrk="1" hangingPunct="1">
              <a:spcBef>
                <a:spcPct val="30000"/>
              </a:spcBef>
              <a:buFont typeface="Wingdings" panose="05000000000000000000" pitchFamily="2" charset="2"/>
              <a:buChar char="Ø"/>
              <a:defRPr/>
            </a:pPr>
            <a:r>
              <a:rPr lang="en-US" sz="1200" dirty="0">
                <a:effectLst/>
              </a:rPr>
              <a:t>Secretary</a:t>
            </a:r>
          </a:p>
          <a:p>
            <a:pPr lvl="2" eaLnBrk="1" hangingPunct="1">
              <a:spcBef>
                <a:spcPct val="30000"/>
              </a:spcBef>
              <a:buFont typeface="Wingdings" panose="05000000000000000000" pitchFamily="2" charset="2"/>
              <a:buChar char="Ø"/>
              <a:defRPr/>
            </a:pPr>
            <a:r>
              <a:rPr lang="en-US" sz="1200" dirty="0">
                <a:effectLst/>
              </a:rPr>
              <a:t>Assistant Secretary</a:t>
            </a:r>
          </a:p>
          <a:p>
            <a:pPr lvl="2" eaLnBrk="1" hangingPunct="1">
              <a:spcBef>
                <a:spcPct val="30000"/>
              </a:spcBef>
              <a:buFont typeface="Wingdings" panose="05000000000000000000" pitchFamily="2" charset="2"/>
              <a:buChar char="Ø"/>
              <a:defRPr/>
            </a:pPr>
            <a:r>
              <a:rPr lang="en-US" sz="1200" dirty="0">
                <a:effectLst/>
              </a:rPr>
              <a:t>Sergeant at Arms</a:t>
            </a:r>
          </a:p>
          <a:p>
            <a:pPr lvl="2" eaLnBrk="1" hangingPunct="1">
              <a:spcBef>
                <a:spcPct val="30000"/>
              </a:spcBef>
              <a:buFont typeface="Wingdings" panose="05000000000000000000" pitchFamily="2" charset="2"/>
              <a:buChar char="Ø"/>
              <a:defRPr/>
            </a:pPr>
            <a:r>
              <a:rPr lang="en-US" sz="1200" dirty="0">
                <a:effectLst/>
              </a:rPr>
              <a:t>Historian / Parliamentarian</a:t>
            </a:r>
          </a:p>
          <a:p>
            <a:pPr lvl="2" eaLnBrk="1" hangingPunct="1">
              <a:spcBef>
                <a:spcPct val="30000"/>
              </a:spcBef>
              <a:buFont typeface="Wingdings" panose="05000000000000000000" pitchFamily="2" charset="2"/>
              <a:buChar char="Ø"/>
              <a:defRPr/>
            </a:pPr>
            <a:endParaRPr lang="en-US" sz="1200" dirty="0">
              <a:effectLst/>
            </a:endParaRPr>
          </a:p>
          <a:p>
            <a:pPr lvl="5">
              <a:spcBef>
                <a:spcPct val="30000"/>
              </a:spcBef>
              <a:buFont typeface="Wingdings" panose="05000000000000000000" pitchFamily="2" charset="2"/>
              <a:buChar char="Ø"/>
              <a:defRPr/>
            </a:pPr>
            <a:endParaRPr lang="en-US" sz="800" dirty="0">
              <a:effectLst/>
            </a:endParaRPr>
          </a:p>
          <a:p>
            <a:pPr marL="457200" lvl="1" indent="0" eaLnBrk="1" hangingPunct="1">
              <a:spcBef>
                <a:spcPct val="30000"/>
              </a:spcBef>
              <a:buNone/>
              <a:defRPr/>
            </a:pPr>
            <a:r>
              <a:rPr lang="en-US" dirty="0"/>
              <a:t>	</a:t>
            </a:r>
          </a:p>
        </p:txBody>
      </p:sp>
      <p:pic>
        <p:nvPicPr>
          <p:cNvPr id="7173" name="Picture 5" descr="County of Orange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97874" y="275033"/>
            <a:ext cx="1162050" cy="113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DAF3D0-0EC6-474C-BC66-B774AAACD3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3833018"/>
            <a:ext cx="2744924" cy="2213013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510DF-69C1-DD1C-FF8D-054BB3F51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Committees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40CEA-6A08-EFE3-203F-919BA9340E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/>
              <a:t>Standing Committees</a:t>
            </a:r>
          </a:p>
          <a:p>
            <a:pPr marL="0" indent="0">
              <a:buNone/>
            </a:pPr>
            <a:r>
              <a:rPr lang="en-US" sz="1800" dirty="0"/>
              <a:t>		</a:t>
            </a:r>
            <a:r>
              <a:rPr lang="en-US" sz="2000" dirty="0"/>
              <a:t>Cities</a:t>
            </a:r>
          </a:p>
          <a:p>
            <a:pPr marL="0" indent="0">
              <a:buNone/>
            </a:pPr>
            <a:r>
              <a:rPr lang="en-US" sz="2000" dirty="0"/>
              <a:t>		County Government</a:t>
            </a:r>
          </a:p>
          <a:p>
            <a:pPr marL="0" indent="0">
              <a:buNone/>
            </a:pPr>
            <a:r>
              <a:rPr lang="en-US" sz="2000" dirty="0"/>
              <a:t>		Criminal Justice </a:t>
            </a:r>
          </a:p>
          <a:p>
            <a:pPr marL="0" indent="0">
              <a:buNone/>
            </a:pPr>
            <a:r>
              <a:rPr lang="en-US" sz="2000" dirty="0"/>
              <a:t>		Environment / Transportation</a:t>
            </a:r>
          </a:p>
          <a:p>
            <a:pPr marL="0" indent="0">
              <a:buNone/>
            </a:pPr>
            <a:r>
              <a:rPr lang="en-US" sz="2000" dirty="0"/>
              <a:t>		Health / Human Services</a:t>
            </a:r>
          </a:p>
          <a:p>
            <a:pPr marL="0" indent="0">
              <a:buNone/>
            </a:pPr>
            <a:r>
              <a:rPr lang="en-US" sz="2000" dirty="0"/>
              <a:t>		Special Issues / Ethics</a:t>
            </a:r>
          </a:p>
          <a:p>
            <a:pPr lvl="1"/>
            <a:endParaRPr lang="en-US" dirty="0"/>
          </a:p>
          <a:p>
            <a:r>
              <a:rPr lang="en-US" sz="2400" b="1" dirty="0"/>
              <a:t>Administrative Committees</a:t>
            </a:r>
          </a:p>
          <a:p>
            <a:pPr marL="1714500" lvl="4" indent="0">
              <a:buNone/>
            </a:pPr>
            <a:r>
              <a:rPr lang="en-US" dirty="0"/>
              <a:t>Recruitment &amp; Orientation</a:t>
            </a:r>
          </a:p>
          <a:p>
            <a:pPr marL="1714500" lvl="4" indent="0">
              <a:buNone/>
            </a:pPr>
            <a:r>
              <a:rPr lang="en-US" dirty="0"/>
              <a:t>Continuity &amp; Editorial</a:t>
            </a:r>
          </a:p>
        </p:txBody>
      </p:sp>
    </p:spTree>
    <p:extLst>
      <p:ext uri="{BB962C8B-B14F-4D97-AF65-F5344CB8AC3E}">
        <p14:creationId xmlns:p14="http://schemas.microsoft.com/office/powerpoint/2010/main" val="3086323069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8A6DBDD-0B50-4187-9DE5-FF6A4EBC2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/>
              <a:t>Judge Maria Hernandez</a:t>
            </a:r>
            <a:br>
              <a:rPr lang="en-US" sz="3600" b="1" dirty="0"/>
            </a:br>
            <a:r>
              <a:rPr lang="en-US" sz="2400" b="1" dirty="0"/>
              <a:t>Assistant Presiding Judge </a:t>
            </a:r>
          </a:p>
        </p:txBody>
      </p:sp>
      <p:pic>
        <p:nvPicPr>
          <p:cNvPr id="2" name="OCGJHernandez1">
            <a:hlinkClick r:id="" action="ppaction://media"/>
            <a:extLst>
              <a:ext uri="{FF2B5EF4-FFF2-40B4-BE49-F238E27FC236}">
                <a16:creationId xmlns:a16="http://schemas.microsoft.com/office/drawing/2014/main" id="{D5C8497F-8130-475B-B57D-33C27032DD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8521" y="1403235"/>
            <a:ext cx="7388679" cy="415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215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5714999"/>
            <a:ext cx="8183880" cy="789019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3200" b="1" dirty="0"/>
              <a:t>Orange County Tours and Visits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19" y="4709107"/>
            <a:ext cx="2765128" cy="9176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69237" y="5363124"/>
            <a:ext cx="16382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JWA Airport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ABFA29D-3B86-4EFF-836D-5352E5B61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4214" y="3742818"/>
            <a:ext cx="2219204" cy="161198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CB91AB7-3783-4895-95C1-4593A265B4EF}"/>
              </a:ext>
            </a:extLst>
          </p:cNvPr>
          <p:cNvSpPr txBox="1"/>
          <p:nvPr/>
        </p:nvSpPr>
        <p:spPr>
          <a:xfrm>
            <a:off x="9657987" y="1665176"/>
            <a:ext cx="13819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OC Water District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643EDA-42A0-4B43-98E3-2C1F697FE7E0}"/>
              </a:ext>
            </a:extLst>
          </p:cNvPr>
          <p:cNvSpPr txBox="1"/>
          <p:nvPr/>
        </p:nvSpPr>
        <p:spPr>
          <a:xfrm>
            <a:off x="-2434041" y="5524681"/>
            <a:ext cx="2219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County offices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63955C-0AD4-4B6D-AD53-CFC212ADB786}"/>
              </a:ext>
            </a:extLst>
          </p:cNvPr>
          <p:cNvSpPr txBox="1"/>
          <p:nvPr/>
        </p:nvSpPr>
        <p:spPr>
          <a:xfrm>
            <a:off x="9485694" y="5811044"/>
            <a:ext cx="1669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Court House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57C38E-D587-4FBE-B0EB-9322A3EF96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600" y="224748"/>
            <a:ext cx="1752600" cy="14035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2078305-84EA-47F7-8822-CBFD5849D3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4780" y="1803676"/>
            <a:ext cx="2036240" cy="15302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3D1F4FD-898D-40DB-817B-99237EFA70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0043" y="1034513"/>
            <a:ext cx="3046305" cy="132889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A5564E3-0B0D-47B4-A5B6-BF04DAB4FE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2181" y="2037763"/>
            <a:ext cx="1932599" cy="3840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0394529-49F0-465A-93A7-8F7E33CCF1C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3155"/>
          <a:stretch/>
        </p:blipFill>
        <p:spPr>
          <a:xfrm>
            <a:off x="378049" y="646621"/>
            <a:ext cx="3040458" cy="16395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74378B4-601D-4A7C-AC55-BB8477DADBA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137600" t="3266" r="137600" b="-3266"/>
          <a:stretch/>
        </p:blipFill>
        <p:spPr>
          <a:xfrm>
            <a:off x="1298309" y="146707"/>
            <a:ext cx="2103302" cy="49991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10FAF8D-EBCF-4673-B353-4162BAFE5F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35403" y="3096282"/>
            <a:ext cx="3046305" cy="223771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3D5C457-6531-4702-871D-5E46BAC0B52C}"/>
              </a:ext>
            </a:extLst>
          </p:cNvPr>
          <p:cNvSpPr txBox="1"/>
          <p:nvPr/>
        </p:nvSpPr>
        <p:spPr>
          <a:xfrm>
            <a:off x="3891755" y="5047026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Shooting Range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24A2968-F819-4E0B-9893-2A85EFA69023}"/>
              </a:ext>
            </a:extLst>
          </p:cNvPr>
          <p:cNvSpPr txBox="1"/>
          <p:nvPr/>
        </p:nvSpPr>
        <p:spPr>
          <a:xfrm>
            <a:off x="7643657" y="3050562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Coroner’s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0F85AC-4E94-4E25-9796-975BFC2E82B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5186" y="2421844"/>
            <a:ext cx="2390775" cy="1714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A58EB94-B19B-4208-AF98-B2348C905450}"/>
              </a:ext>
            </a:extLst>
          </p:cNvPr>
          <p:cNvSpPr txBox="1"/>
          <p:nvPr/>
        </p:nvSpPr>
        <p:spPr>
          <a:xfrm>
            <a:off x="437353" y="3807611"/>
            <a:ext cx="829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MWD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DE6257-8C92-4032-9268-DEF07C949E30}"/>
              </a:ext>
            </a:extLst>
          </p:cNvPr>
          <p:cNvSpPr txBox="1"/>
          <p:nvPr/>
        </p:nvSpPr>
        <p:spPr>
          <a:xfrm>
            <a:off x="415186" y="347980"/>
            <a:ext cx="3547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911 Emergency Call Center</a:t>
            </a:r>
          </a:p>
        </p:txBody>
      </p:sp>
    </p:spTree>
    <p:extLst>
      <p:ext uri="{BB962C8B-B14F-4D97-AF65-F5344CB8AC3E}">
        <p14:creationId xmlns:p14="http://schemas.microsoft.com/office/powerpoint/2010/main" val="28748055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163" y="6078538"/>
            <a:ext cx="8183880" cy="573482"/>
          </a:xfr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b="1" dirty="0"/>
              <a:t>County Departments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068" y="3945884"/>
            <a:ext cx="3048468" cy="161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564327" y="5500259"/>
            <a:ext cx="3174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Orange County Criminal Justice Coordinating Council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711" y="1783391"/>
            <a:ext cx="2468563" cy="185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955" y="42312"/>
            <a:ext cx="1298970" cy="1298970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441" y="4370529"/>
            <a:ext cx="1653319" cy="1096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253457" y="3972620"/>
            <a:ext cx="20912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OC Dept. of Education</a:t>
            </a: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995" y="4377597"/>
            <a:ext cx="1119920" cy="1127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200783" y="3844642"/>
            <a:ext cx="1276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Health Dept.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317" y="1943200"/>
            <a:ext cx="1257960" cy="943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888" y="98504"/>
            <a:ext cx="1602382" cy="1228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92644" y="1330682"/>
            <a:ext cx="20523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Elected Officials &amp; Judges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518F5A-4018-4FA4-9D70-706D9C1B07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800000" flipV="1">
            <a:off x="228600" y="169371"/>
            <a:ext cx="2819400" cy="1586382"/>
          </a:xfrm>
          <a:prstGeom prst="rect">
            <a:avLst/>
          </a:prstGeom>
        </p:spPr>
      </p:pic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14717B33-A7EA-47F7-BADC-19A691A2B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051" y="1542990"/>
            <a:ext cx="1827793" cy="274320"/>
          </a:xfrm>
        </p:spPr>
        <p:txBody>
          <a:bodyPr/>
          <a:lstStyle/>
          <a:p>
            <a:pPr marL="0" indent="0">
              <a:buNone/>
            </a:pPr>
            <a:r>
              <a:rPr lang="en-US" sz="1200" b="1" dirty="0"/>
              <a:t>Board of Supervisors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F9BD244-318F-4070-B270-03D4B12510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87383" y="2732239"/>
            <a:ext cx="1603828" cy="8879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2A459F-978C-46A8-B642-0CA364E4839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6276" y="2017912"/>
            <a:ext cx="2653923" cy="14922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6D44F1-A501-424D-B76F-A891A647D2E4}"/>
              </a:ext>
            </a:extLst>
          </p:cNvPr>
          <p:cNvSpPr txBox="1"/>
          <p:nvPr/>
        </p:nvSpPr>
        <p:spPr>
          <a:xfrm>
            <a:off x="1826960" y="3085848"/>
            <a:ext cx="1840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Sheriff’s Dept.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1ACF7A-C46B-4BB1-A12D-0D23C8A9B05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7288" y="4181957"/>
            <a:ext cx="1846268" cy="137914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DBB7741-208F-41D7-80CF-8C600D71A816}"/>
              </a:ext>
            </a:extLst>
          </p:cNvPr>
          <p:cNvSpPr txBox="1"/>
          <p:nvPr/>
        </p:nvSpPr>
        <p:spPr>
          <a:xfrm>
            <a:off x="108410" y="3930375"/>
            <a:ext cx="21640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OC Animal Care</a:t>
            </a:r>
          </a:p>
        </p:txBody>
      </p:sp>
    </p:spTree>
    <p:extLst>
      <p:ext uri="{BB962C8B-B14F-4D97-AF65-F5344CB8AC3E}">
        <p14:creationId xmlns:p14="http://schemas.microsoft.com/office/powerpoint/2010/main" val="4662583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5181600"/>
            <a:ext cx="8183880" cy="12954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b="1" dirty="0"/>
              <a:t>Ride-Alongs with OC Sheriff</a:t>
            </a:r>
            <a:br>
              <a:rPr lang="en-US" dirty="0"/>
            </a:br>
            <a:r>
              <a:rPr lang="en-US" sz="2000" dirty="0"/>
              <a:t>(Patrol Car, Harbor Boats, Equestrian, Helicopter)</a:t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67" y="289537"/>
            <a:ext cx="2950720" cy="2213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" t="23628"/>
          <a:stretch/>
        </p:blipFill>
        <p:spPr bwMode="auto">
          <a:xfrm>
            <a:off x="4453943" y="381000"/>
            <a:ext cx="4624281" cy="2030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599" y="2603755"/>
            <a:ext cx="3121805" cy="2537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760" y="2057400"/>
            <a:ext cx="1714278" cy="1283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" y="3163634"/>
            <a:ext cx="1783080" cy="1556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2455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 wrap="square" anchor="ctr">
            <a:normAutofit/>
          </a:bodyPr>
          <a:lstStyle/>
          <a:p>
            <a:pPr eaLnBrk="1" hangingPunct="1">
              <a:defRPr/>
            </a:pPr>
            <a:r>
              <a:rPr lang="en-US" b="1" dirty="0"/>
              <a:t>Role of the Grand Jury</a:t>
            </a:r>
          </a:p>
        </p:txBody>
      </p:sp>
      <p:sp>
        <p:nvSpPr>
          <p:cNvPr id="52224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28600" y="1295400"/>
            <a:ext cx="5867400" cy="5562600"/>
          </a:xfrm>
        </p:spPr>
        <p:txBody>
          <a:bodyPr wrap="square" anchor="t">
            <a:normAutofit fontScale="25000" lnSpcReduction="20000"/>
          </a:bodyPr>
          <a:lstStyle/>
          <a:p>
            <a:pPr eaLnBrk="1" hangingPunct="1">
              <a:lnSpc>
                <a:spcPct val="90000"/>
              </a:lnSpc>
              <a:spcBef>
                <a:spcPct val="30000"/>
              </a:spcBef>
              <a:buFont typeface="Wingdings" pitchFamily="2" charset="2"/>
              <a:buNone/>
              <a:defRPr/>
            </a:pPr>
            <a:endParaRPr lang="en-US" dirty="0"/>
          </a:p>
          <a:p>
            <a:pPr lvl="1" eaLnBrk="1" hangingPunct="1">
              <a:lnSpc>
                <a:spcPct val="120000"/>
              </a:lnSpc>
              <a:spcBef>
                <a:spcPct val="30000"/>
              </a:spcBef>
              <a:spcAft>
                <a:spcPts val="600"/>
              </a:spcAft>
              <a:defRPr/>
            </a:pPr>
            <a:r>
              <a:rPr lang="en-US" sz="8000" dirty="0"/>
              <a:t>Ensure the performance of county, city, and other local agencies is proper and ethical!</a:t>
            </a:r>
          </a:p>
          <a:p>
            <a:pPr lvl="1" eaLnBrk="1" hangingPunct="1">
              <a:lnSpc>
                <a:spcPct val="120000"/>
              </a:lnSpc>
              <a:spcBef>
                <a:spcPct val="30000"/>
              </a:spcBef>
              <a:spcAft>
                <a:spcPts val="600"/>
              </a:spcAft>
              <a:defRPr/>
            </a:pPr>
            <a:r>
              <a:rPr lang="en-US" sz="8000" dirty="0"/>
              <a:t>Improve government with their  recommendations!</a:t>
            </a:r>
          </a:p>
          <a:p>
            <a:pPr lvl="1" eaLnBrk="1" hangingPunct="1">
              <a:lnSpc>
                <a:spcPct val="120000"/>
              </a:lnSpc>
              <a:spcBef>
                <a:spcPct val="30000"/>
              </a:spcBef>
              <a:spcAft>
                <a:spcPts val="600"/>
              </a:spcAft>
              <a:defRPr/>
            </a:pPr>
            <a:r>
              <a:rPr lang="en-US" sz="8000" dirty="0"/>
              <a:t>Respond to citizen complaints about local government agencies!</a:t>
            </a:r>
          </a:p>
          <a:p>
            <a:pPr lvl="1" eaLnBrk="1" hangingPunct="1">
              <a:lnSpc>
                <a:spcPct val="120000"/>
              </a:lnSpc>
              <a:spcBef>
                <a:spcPct val="30000"/>
              </a:spcBef>
              <a:spcAft>
                <a:spcPts val="600"/>
              </a:spcAft>
              <a:defRPr/>
            </a:pPr>
            <a:r>
              <a:rPr lang="en-US" sz="8000" dirty="0"/>
              <a:t>Issue indictments for serious crimes!</a:t>
            </a:r>
          </a:p>
          <a:p>
            <a:pPr lvl="1" eaLnBrk="1" hangingPunct="1">
              <a:lnSpc>
                <a:spcPct val="120000"/>
              </a:lnSpc>
              <a:spcBef>
                <a:spcPct val="30000"/>
              </a:spcBef>
              <a:spcAft>
                <a:spcPts val="600"/>
              </a:spcAft>
              <a:defRPr/>
            </a:pPr>
            <a:r>
              <a:rPr lang="en-US" sz="8000" dirty="0"/>
              <a:t>Make sure our local tax dollars are wisely spent!</a:t>
            </a:r>
          </a:p>
          <a:p>
            <a:pPr lvl="1" eaLnBrk="1" hangingPunct="1">
              <a:lnSpc>
                <a:spcPct val="120000"/>
              </a:lnSpc>
              <a:spcBef>
                <a:spcPct val="30000"/>
              </a:spcBef>
              <a:spcAft>
                <a:spcPts val="600"/>
              </a:spcAft>
              <a:defRPr/>
            </a:pPr>
            <a:r>
              <a:rPr lang="en-US" sz="8000" dirty="0"/>
              <a:t>Evaluate conditions at our county jails!</a:t>
            </a:r>
          </a:p>
          <a:p>
            <a:pPr lvl="1" eaLnBrk="1" hangingPunct="1">
              <a:lnSpc>
                <a:spcPct val="160000"/>
              </a:lnSpc>
              <a:spcBef>
                <a:spcPct val="30000"/>
              </a:spcBef>
              <a:spcAft>
                <a:spcPts val="600"/>
              </a:spcAft>
              <a:defRPr/>
            </a:pPr>
            <a:endParaRPr lang="en-US" sz="2500" dirty="0"/>
          </a:p>
          <a:p>
            <a:pPr marL="457200" lvl="1" indent="0" eaLnBrk="1" hangingPunct="1">
              <a:lnSpc>
                <a:spcPct val="90000"/>
              </a:lnSpc>
              <a:spcBef>
                <a:spcPct val="30000"/>
              </a:spcBef>
              <a:buNone/>
              <a:defRPr/>
            </a:pPr>
            <a:endParaRPr lang="en-US" sz="2800" b="1" dirty="0"/>
          </a:p>
          <a:p>
            <a:pPr lvl="1" eaLnBrk="1" hangingPunct="1">
              <a:lnSpc>
                <a:spcPct val="120000"/>
              </a:lnSpc>
              <a:spcBef>
                <a:spcPct val="30000"/>
              </a:spcBef>
              <a:defRPr/>
            </a:pPr>
            <a:r>
              <a:rPr lang="en-US" sz="3500" dirty="0"/>
              <a:t>P.S. . . . . . </a:t>
            </a:r>
            <a:r>
              <a:rPr lang="en-US" sz="3500" b="1" dirty="0">
                <a:solidFill>
                  <a:srgbClr val="FF0000"/>
                </a:solidFill>
              </a:rPr>
              <a:t>NOT</a:t>
            </a:r>
            <a:r>
              <a:rPr lang="en-US" sz="3500" dirty="0"/>
              <a:t> Jury Duty</a:t>
            </a:r>
          </a:p>
        </p:txBody>
      </p:sp>
      <p:pic>
        <p:nvPicPr>
          <p:cNvPr id="6150" name="Picture 8" descr="County of Orange Logo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019800" y="1981200"/>
            <a:ext cx="3025140" cy="2956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5334000"/>
            <a:ext cx="8183880" cy="70104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/>
              <a:t>Juvenile Facilities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79" y="638372"/>
            <a:ext cx="2609314" cy="1767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09" y="0"/>
            <a:ext cx="1905000" cy="1994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770" y="3290319"/>
            <a:ext cx="2616488" cy="1673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6893" y="2336040"/>
            <a:ext cx="2667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Youth Guidance Center</a:t>
            </a:r>
          </a:p>
        </p:txBody>
      </p:sp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79" y="3638298"/>
            <a:ext cx="2017136" cy="1180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1447800"/>
            <a:ext cx="2404881" cy="3188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05201" y="4546702"/>
            <a:ext cx="1853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Juvenile Hall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58543" y="4644946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Joplin Boys Ranch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46428" y="1917689"/>
            <a:ext cx="2945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Youth Leadership Academy</a:t>
            </a:r>
          </a:p>
        </p:txBody>
      </p:sp>
    </p:spTree>
    <p:extLst>
      <p:ext uri="{BB962C8B-B14F-4D97-AF65-F5344CB8AC3E}">
        <p14:creationId xmlns:p14="http://schemas.microsoft.com/office/powerpoint/2010/main" val="37620514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761" y="5791199"/>
            <a:ext cx="8183880" cy="77057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2800" b="1" dirty="0"/>
              <a:t>Central Jail, Theo Lacy Jail, Musick Jail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389" y="1194870"/>
            <a:ext cx="2743200" cy="2366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59" y="558109"/>
            <a:ext cx="2743200" cy="1819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28601"/>
            <a:ext cx="2932114" cy="1932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481" y="4293007"/>
            <a:ext cx="2932114" cy="1225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25" y="3383028"/>
            <a:ext cx="2433396" cy="1819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156" y="3225046"/>
            <a:ext cx="2187882" cy="1719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81102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410259"/>
            <a:ext cx="3078480" cy="105156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6000" b="1" dirty="0"/>
              <a:t>Cities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1"/>
            <a:ext cx="2209800" cy="2205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" y="2473996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Great Park in Irvine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490" y="154579"/>
            <a:ext cx="2444570" cy="1835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291" y="2485982"/>
            <a:ext cx="2277360" cy="1709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51434" y="4206938"/>
            <a:ext cx="26476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Dana Point Harbor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44779" y="1872753"/>
            <a:ext cx="2753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City Council Meetings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194906"/>
            <a:ext cx="2133600" cy="14238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389" y="2242085"/>
            <a:ext cx="2438400" cy="159895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877429" y="3795250"/>
            <a:ext cx="2948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Downtown Santa Ana</a:t>
            </a: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592" y="4833991"/>
            <a:ext cx="3131766" cy="1713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75621" y="6210044"/>
            <a:ext cx="2193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Irvine City Hall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600" y="4618728"/>
            <a:ext cx="259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/>
            </a:lvl1pPr>
          </a:lstStyle>
          <a:p>
            <a:r>
              <a:rPr lang="en-US" b="1" dirty="0"/>
              <a:t>Huntington Beach </a:t>
            </a:r>
          </a:p>
        </p:txBody>
      </p:sp>
    </p:spTree>
    <p:extLst>
      <p:ext uri="{BB962C8B-B14F-4D97-AF65-F5344CB8AC3E}">
        <p14:creationId xmlns:p14="http://schemas.microsoft.com/office/powerpoint/2010/main" val="9653312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6477000" cy="18288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3600" b="1" dirty="0">
                <a:solidFill>
                  <a:srgbClr val="FF6600"/>
                </a:solidFill>
                <a:latin typeface="Tahoma" pitchFamily="34" charset="0"/>
              </a:rPr>
              <a:t>Orange County Grand Jury</a:t>
            </a:r>
          </a:p>
        </p:txBody>
      </p:sp>
      <p:sp>
        <p:nvSpPr>
          <p:cNvPr id="578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057400"/>
            <a:ext cx="7010400" cy="4648200"/>
          </a:xfrm>
        </p:spPr>
        <p:txBody>
          <a:bodyPr/>
          <a:lstStyle/>
          <a:p>
            <a:pPr algn="ctr" eaLnBrk="1" hangingPunct="1">
              <a:spcBef>
                <a:spcPct val="40000"/>
              </a:spcBef>
              <a:buFont typeface="Wingdings" pitchFamily="2" charset="2"/>
              <a:buNone/>
              <a:defRPr/>
            </a:pPr>
            <a:r>
              <a:rPr lang="en-US" sz="4800" dirty="0"/>
              <a:t>QUESTIONS</a:t>
            </a:r>
          </a:p>
          <a:p>
            <a:pPr algn="ctr" eaLnBrk="1" hangingPunct="1">
              <a:spcBef>
                <a:spcPct val="40000"/>
              </a:spcBef>
              <a:buFont typeface="Wingdings" pitchFamily="2" charset="2"/>
              <a:buNone/>
              <a:defRPr/>
            </a:pPr>
            <a:r>
              <a:rPr lang="en-US" sz="4800" dirty="0"/>
              <a:t>AND</a:t>
            </a:r>
          </a:p>
          <a:p>
            <a:pPr algn="ctr" eaLnBrk="1" hangingPunct="1">
              <a:spcBef>
                <a:spcPct val="40000"/>
              </a:spcBef>
              <a:buFont typeface="Wingdings" pitchFamily="2" charset="2"/>
              <a:buNone/>
              <a:defRPr/>
            </a:pPr>
            <a:r>
              <a:rPr lang="en-US" sz="4800" dirty="0"/>
              <a:t> ANSWERS</a:t>
            </a:r>
          </a:p>
        </p:txBody>
      </p:sp>
      <p:pic>
        <p:nvPicPr>
          <p:cNvPr id="18437" name="Picture 4" descr="County of Orange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304800"/>
            <a:ext cx="1162050" cy="113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Rectangle 5"/>
          <p:cNvSpPr>
            <a:spLocks noChangeArrowheads="1"/>
          </p:cNvSpPr>
          <p:nvPr/>
        </p:nvSpPr>
        <p:spPr bwMode="auto">
          <a:xfrm>
            <a:off x="1676400" y="5334000"/>
            <a:ext cx="5410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>
                <a:solidFill>
                  <a:srgbClr val="FF0000"/>
                </a:solidFill>
              </a:rPr>
              <a:t>www.ocgrandjury.org</a:t>
            </a: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CA7A8-FFE3-4C51-ACED-DF0307470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77813"/>
            <a:ext cx="8458200" cy="1143000"/>
          </a:xfrm>
        </p:spPr>
        <p:txBody>
          <a:bodyPr/>
          <a:lstStyle/>
          <a:p>
            <a:r>
              <a:rPr lang="en-US" b="1" dirty="0"/>
              <a:t>How is the Grand Jury empowered?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01A69F-B443-41BA-B64C-D100CC77EA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209800"/>
            <a:ext cx="3733800" cy="3921125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CRIMINAL INDICTMENTS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The Grand Jury considers evidence for possible </a:t>
            </a:r>
            <a:r>
              <a:rPr lang="en-US" sz="1800" b="1" dirty="0">
                <a:solidFill>
                  <a:srgbClr val="FF0000"/>
                </a:solidFill>
              </a:rPr>
              <a:t>indictment of individuals </a:t>
            </a:r>
            <a:r>
              <a:rPr lang="en-US" sz="1800" dirty="0"/>
              <a:t>for criminal charges.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  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1E0BD0-DCCE-4828-BAB9-2A7B7DF8E0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53000" y="1828800"/>
            <a:ext cx="3733800" cy="464820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CIVIL INVESTIGATIONS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The Grand Jury provides </a:t>
            </a:r>
            <a:r>
              <a:rPr lang="en-US" sz="1800" b="1" dirty="0">
                <a:solidFill>
                  <a:srgbClr val="FF0000"/>
                </a:solidFill>
              </a:rPr>
              <a:t>civil oversight</a:t>
            </a:r>
            <a:r>
              <a:rPr lang="en-US" sz="1800" dirty="0"/>
              <a:t> of local governments by reviewing and evaluating county and city departments,   agencies, special districts, and jails within Orange County.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123764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F5D73-9503-46A6-8F9A-02C9B2C36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Time Allocation</a:t>
            </a:r>
            <a:br>
              <a:rPr lang="en-US" b="1" dirty="0"/>
            </a:br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DA2F11-3EE9-474F-8E0C-E395EAE76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049" y="1164139"/>
            <a:ext cx="4035902" cy="45297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6C9DE4-382D-4659-A012-9E20C2C4B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63" y="1691890"/>
            <a:ext cx="7695837" cy="488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326922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849BD-D361-4C05-936F-6E487CB76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Criminal Indictment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235F7-9F85-4EAE-B94F-543579205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696200" cy="4530725"/>
          </a:xfrm>
        </p:spPr>
        <p:txBody>
          <a:bodyPr/>
          <a:lstStyle/>
          <a:p>
            <a:r>
              <a:rPr lang="en-US" dirty="0"/>
              <a:t>The D.A. presents a case/facts.</a:t>
            </a:r>
          </a:p>
          <a:p>
            <a:endParaRPr lang="en-US" dirty="0"/>
          </a:p>
          <a:p>
            <a:r>
              <a:rPr lang="en-US" dirty="0"/>
              <a:t>Examination of witnesses and evidence.</a:t>
            </a:r>
          </a:p>
          <a:p>
            <a:endParaRPr lang="en-US" dirty="0"/>
          </a:p>
          <a:p>
            <a:r>
              <a:rPr lang="en-US" dirty="0"/>
              <a:t>Grand Jury deliberates:</a:t>
            </a:r>
            <a:endParaRPr lang="en-US" sz="1800" dirty="0"/>
          </a:p>
          <a:p>
            <a:pPr lvl="1"/>
            <a:r>
              <a:rPr lang="en-US" sz="1800" dirty="0"/>
              <a:t>Legal standard:  “Preponderance of evidence”, not “Beyond a reasonable doubt”.</a:t>
            </a:r>
          </a:p>
          <a:p>
            <a:pPr lvl="1"/>
            <a:r>
              <a:rPr lang="en-US" sz="1800" dirty="0"/>
              <a:t>Indictment, not conviction.</a:t>
            </a:r>
          </a:p>
          <a:p>
            <a:pPr lvl="1"/>
            <a:r>
              <a:rPr lang="en-US" sz="1800" dirty="0"/>
              <a:t>D.A. does NOT have to prosecute further.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63012476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DA280C1-6511-4619-AAD0-18897258086B}"/>
              </a:ext>
            </a:extLst>
          </p:cNvPr>
          <p:cNvSpPr txBox="1"/>
          <p:nvPr/>
        </p:nvSpPr>
        <p:spPr>
          <a:xfrm>
            <a:off x="609600" y="224526"/>
            <a:ext cx="6324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34" charset="0"/>
                <a:ea typeface="+mj-ea"/>
                <a:cs typeface="+mj-cs"/>
              </a:rPr>
              <a:t>Criminal Indictments: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0E8A33-BBCA-4F26-B393-E4CF08896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83125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DA’s more likely to use the grand jury / indictment process if:  </a:t>
            </a:r>
          </a:p>
          <a:p>
            <a:pPr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High public interest in the case.</a:t>
            </a:r>
          </a:p>
          <a:p>
            <a:pPr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Court calendar is packed.  </a:t>
            </a:r>
          </a:p>
          <a:p>
            <a:pPr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D.A. wants to “test” the case.</a:t>
            </a:r>
          </a:p>
          <a:p>
            <a:pPr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Witnesses are children or minors.</a:t>
            </a:r>
          </a:p>
          <a:p>
            <a:pPr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Witnesses are incarcerated in state prison.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1600" dirty="0"/>
              <a:t>	</a:t>
            </a:r>
          </a:p>
          <a:p>
            <a:pPr marL="0" indent="0">
              <a:buNone/>
            </a:pPr>
            <a:r>
              <a:rPr lang="en-US" sz="1600" dirty="0"/>
              <a:t>	</a:t>
            </a: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58439148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0BC49F8-74A3-4795-8C96-27D4D6C43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3613150"/>
          </a:xfrm>
        </p:spPr>
        <p:txBody>
          <a:bodyPr/>
          <a:lstStyle/>
          <a:p>
            <a:r>
              <a:rPr lang="en-US" sz="3600" dirty="0"/>
              <a:t>Mexican Mafia killer-turned-snitch could walk free this month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6DB89B-9ED2-4EDD-92F7-2ADB7CF2AF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667" b="1"/>
          <a:stretch/>
        </p:blipFill>
        <p:spPr>
          <a:xfrm>
            <a:off x="3575050" y="273050"/>
            <a:ext cx="5111750" cy="5853113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B4F2EE-9EFD-4563-9789-D3CDD8518CAB}"/>
              </a:ext>
            </a:extLst>
          </p:cNvPr>
          <p:cNvSpPr txBox="1"/>
          <p:nvPr/>
        </p:nvSpPr>
        <p:spPr bwMode="auto">
          <a:xfrm>
            <a:off x="457200" y="273050"/>
            <a:ext cx="3008313" cy="585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</a:pPr>
            <a:endParaRPr lang="en-US" sz="11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</a:pPr>
            <a:endParaRPr lang="en-US" sz="11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</a:pPr>
            <a:endParaRPr lang="en-US" sz="11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</a:pPr>
            <a:endParaRPr lang="en-US" sz="11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</a:pPr>
            <a:endParaRPr lang="en-US" sz="11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</a:pPr>
            <a:endParaRPr lang="en-US" sz="11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</a:pPr>
            <a:endParaRPr lang="en-US" sz="11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</a:pPr>
            <a:endParaRPr lang="en-US" sz="11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</a:pPr>
            <a:endParaRPr lang="en-US" sz="11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</a:pPr>
            <a:endParaRPr lang="en-US" sz="11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</a:pPr>
            <a:endParaRPr lang="en-US" sz="11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</a:pPr>
            <a:endParaRPr lang="en-US" sz="11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</a:pPr>
            <a:endParaRPr lang="en-US" sz="11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</a:pPr>
            <a:endParaRPr lang="en-US" sz="11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</a:pPr>
            <a:endParaRPr lang="en-US" sz="11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</a:pPr>
            <a:endParaRPr lang="en-US" sz="11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</a:pPr>
            <a:endParaRPr lang="en-US" sz="11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</a:pPr>
            <a:endParaRPr lang="en-US" sz="11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</a:pPr>
            <a:endParaRPr lang="en-US" sz="11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</a:pPr>
            <a:endParaRPr lang="en-US" sz="11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</a:pPr>
            <a:endParaRPr lang="en-US" sz="11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</a:pPr>
            <a:endParaRPr lang="en-US" sz="11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</a:pPr>
            <a:r>
              <a:rPr lang="en-US" sz="11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Mexican Mafia boss Rene “Boxer” Enriquez, 52, could be freed later this month, thanks to his work as an informant. He's currently serving two life sentences.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</a:pPr>
            <a:endParaRPr lang="en-US" sz="11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</a:pPr>
            <a:r>
              <a:rPr lang="en-US" sz="9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By TONY SAAVEDRA | tsaavedra@scng.com | Orange County Register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</a:pPr>
            <a:r>
              <a:rPr lang="en-US" sz="9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PUBLISHED: February 13, 2015 at 8:25 a.m. | UPDATED: July 30, 2018 at 11:31 a.m.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09AFCA-FB2A-44CB-A0A9-3DDF40011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896" y="3575276"/>
            <a:ext cx="834378" cy="69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991189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E200B9-C140-4DAB-9424-297D76CCF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9275" y="2563813"/>
            <a:ext cx="3057525" cy="1714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32D88B-56AA-46B1-A586-9BD4E32412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33" r="26296"/>
          <a:stretch/>
        </p:blipFill>
        <p:spPr>
          <a:xfrm>
            <a:off x="1219200" y="106363"/>
            <a:ext cx="379095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174656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Balance">
  <a:themeElements>
    <a:clrScheme name="Balance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336699"/>
      </a:accent1>
      <a:accent2>
        <a:srgbClr val="00B000"/>
      </a:accent2>
      <a:accent3>
        <a:srgbClr val="ACB3C1"/>
      </a:accent3>
      <a:accent4>
        <a:srgbClr val="DADADA"/>
      </a:accent4>
      <a:accent5>
        <a:srgbClr val="ADB8CA"/>
      </a:accent5>
      <a:accent6>
        <a:srgbClr val="009F00"/>
      </a:accent6>
      <a:hlink>
        <a:srgbClr val="00CCFF"/>
      </a:hlink>
      <a:folHlink>
        <a:srgbClr val="B5FFFB"/>
      </a:folHlink>
    </a:clrScheme>
    <a:fontScheme name="Balance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F8A5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FBCFAA"/>
        </a:accent5>
        <a:accent6>
          <a:srgbClr val="737300"/>
        </a:accent6>
        <a:hlink>
          <a:srgbClr val="FFCC66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CC66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B8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2DB3B0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DD6D4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11924</TotalTime>
  <Words>1312</Words>
  <Application>Microsoft Office PowerPoint</Application>
  <PresentationFormat>On-screen Show (4:3)</PresentationFormat>
  <Paragraphs>275</Paragraphs>
  <Slides>33</Slides>
  <Notes>6</Notes>
  <HiddenSlides>0</HiddenSlides>
  <MMClips>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Arial</vt:lpstr>
      <vt:lpstr>Daytona Condensed</vt:lpstr>
      <vt:lpstr>Futura XBlk BT</vt:lpstr>
      <vt:lpstr>Tahoma</vt:lpstr>
      <vt:lpstr>Times New Roman</vt:lpstr>
      <vt:lpstr>Verdana</vt:lpstr>
      <vt:lpstr>Wingdings</vt:lpstr>
      <vt:lpstr>Balance</vt:lpstr>
      <vt:lpstr>Packager Shell Object</vt:lpstr>
      <vt:lpstr>            ORANGE COUNTY  GRAND JURY</vt:lpstr>
      <vt:lpstr>What is the GRAND JURY?</vt:lpstr>
      <vt:lpstr>Role of the Grand Jury</vt:lpstr>
      <vt:lpstr>How is the Grand Jury empowered?</vt:lpstr>
      <vt:lpstr>Time Allocation </vt:lpstr>
      <vt:lpstr>Criminal Indictment Process</vt:lpstr>
      <vt:lpstr>PowerPoint Presentation</vt:lpstr>
      <vt:lpstr>Mexican Mafia killer-turned-snitch could walk free this month </vt:lpstr>
      <vt:lpstr>PowerPoint Presentation</vt:lpstr>
      <vt:lpstr>PowerPoint Presentation</vt:lpstr>
      <vt:lpstr>PowerPoint Presentation</vt:lpstr>
      <vt:lpstr>Past 5 Years of Reports</vt:lpstr>
      <vt:lpstr>Investigations and Reports </vt:lpstr>
      <vt:lpstr>Responses</vt:lpstr>
      <vt:lpstr>Findings</vt:lpstr>
      <vt:lpstr>Recommendations </vt:lpstr>
      <vt:lpstr>Grand jury report:  “Orange County animal shelter plagued by deplorable conditions, disease”</vt:lpstr>
      <vt:lpstr>Newly constructed OC Animal Shelter today</vt:lpstr>
      <vt:lpstr>2020 / 2021 Reports</vt:lpstr>
      <vt:lpstr>Newspaper Reporting</vt:lpstr>
      <vt:lpstr>PowerPoint Presentation</vt:lpstr>
      <vt:lpstr>PowerPoint Presentation</vt:lpstr>
      <vt:lpstr>PowerPoint Presentation</vt:lpstr>
      <vt:lpstr>PowerPoint Presentation</vt:lpstr>
      <vt:lpstr>Committees</vt:lpstr>
      <vt:lpstr>Judge Maria Hernandez Assistant Presiding Judge </vt:lpstr>
      <vt:lpstr>Orange County Tours and Visits</vt:lpstr>
      <vt:lpstr>County Departments</vt:lpstr>
      <vt:lpstr>Ride-Alongs with OC Sheriff (Patrol Car, Harbor Boats, Equestrian, Helicopter) </vt:lpstr>
      <vt:lpstr>Juvenile Facilities</vt:lpstr>
      <vt:lpstr>Central Jail, Theo Lacy Jail, Musick Jail</vt:lpstr>
      <vt:lpstr>Cities</vt:lpstr>
      <vt:lpstr>Orange County Grand Jury</vt:lpstr>
    </vt:vector>
  </TitlesOfParts>
  <Company>San Joaquin County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SAN JOAQUIN COUNTY JURY REFORMS</dc:title>
  <dc:creator>Superior Court</dc:creator>
  <cp:lastModifiedBy>Sandra Dunkin</cp:lastModifiedBy>
  <cp:revision>475</cp:revision>
  <cp:lastPrinted>2022-03-18T21:34:07Z</cp:lastPrinted>
  <dcterms:created xsi:type="dcterms:W3CDTF">2000-04-24T04:41:55Z</dcterms:created>
  <dcterms:modified xsi:type="dcterms:W3CDTF">2022-09-23T19:08:50Z</dcterms:modified>
</cp:coreProperties>
</file>