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52" r:id="rId1"/>
  </p:sldMasterIdLst>
  <p:notesMasterIdLst>
    <p:notesMasterId r:id="rId35"/>
  </p:notesMasterIdLst>
  <p:handoutMasterIdLst>
    <p:handoutMasterId r:id="rId36"/>
  </p:handoutMasterIdLst>
  <p:sldIdLst>
    <p:sldId id="295" r:id="rId2"/>
    <p:sldId id="387" r:id="rId3"/>
    <p:sldId id="360" r:id="rId4"/>
    <p:sldId id="322" r:id="rId5"/>
    <p:sldId id="361" r:id="rId6"/>
    <p:sldId id="362" r:id="rId7"/>
    <p:sldId id="380" r:id="rId8"/>
    <p:sldId id="368" r:id="rId9"/>
    <p:sldId id="366" r:id="rId10"/>
    <p:sldId id="376" r:id="rId11"/>
    <p:sldId id="383" r:id="rId12"/>
    <p:sldId id="382" r:id="rId13"/>
    <p:sldId id="373" r:id="rId14"/>
    <p:sldId id="374" r:id="rId15"/>
    <p:sldId id="371" r:id="rId16"/>
    <p:sldId id="386" r:id="rId17"/>
    <p:sldId id="352" r:id="rId18"/>
    <p:sldId id="388" r:id="rId19"/>
    <p:sldId id="389" r:id="rId20"/>
    <p:sldId id="358" r:id="rId21"/>
    <p:sldId id="357" r:id="rId22"/>
    <p:sldId id="385" r:id="rId23"/>
    <p:sldId id="325" r:id="rId24"/>
    <p:sldId id="390" r:id="rId25"/>
    <p:sldId id="391" r:id="rId26"/>
    <p:sldId id="375" r:id="rId27"/>
    <p:sldId id="344" r:id="rId28"/>
    <p:sldId id="345" r:id="rId29"/>
    <p:sldId id="346" r:id="rId30"/>
    <p:sldId id="350" r:id="rId31"/>
    <p:sldId id="349" r:id="rId32"/>
    <p:sldId id="348" r:id="rId33"/>
    <p:sldId id="336" r:id="rId34"/>
  </p:sldIdLst>
  <p:sldSz cx="9144000" cy="6858000" type="screen4x3"/>
  <p:notesSz cx="7102475" cy="93884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and Sandra Dunkin" initials="BaSD" lastIdx="14" clrIdx="0">
    <p:extLst>
      <p:ext uri="{19B8F6BF-5375-455C-9EA6-DF929625EA0E}">
        <p15:presenceInfo xmlns:p15="http://schemas.microsoft.com/office/powerpoint/2012/main" userId="ed760a91bf360a5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0000"/>
    <a:srgbClr val="3333CC"/>
    <a:srgbClr val="000000"/>
    <a:srgbClr val="3366CC"/>
    <a:srgbClr val="99CCFF"/>
    <a:srgbClr val="00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765" autoAdjust="0"/>
  </p:normalViewPr>
  <p:slideViewPr>
    <p:cSldViewPr>
      <p:cViewPr varScale="1">
        <p:scale>
          <a:sx n="117" d="100"/>
          <a:sy n="117" d="100"/>
        </p:scale>
        <p:origin x="143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306"/>
    </p:cViewPr>
  </p:sorterViewPr>
  <p:notesViewPr>
    <p:cSldViewPr>
      <p:cViewPr varScale="1">
        <p:scale>
          <a:sx n="80" d="100"/>
          <a:sy n="80" d="100"/>
        </p:scale>
        <p:origin x="-1938" y="-84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06T14:34:34.420" idx="9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95" tIns="47998" rIns="95995" bIns="47998" numCol="1" anchor="t" anchorCtr="0" compatLnSpc="1">
            <a:prstTxWarp prst="textNoShape">
              <a:avLst/>
            </a:prstTxWarp>
          </a:bodyPr>
          <a:lstStyle>
            <a:lvl1pPr defTabSz="959957" eaLnBrk="1" hangingPunct="1">
              <a:defRPr sz="1200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093" y="0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95" tIns="47998" rIns="95995" bIns="47998" numCol="1" anchor="t" anchorCtr="0" compatLnSpc="1">
            <a:prstTxWarp prst="textNoShape">
              <a:avLst/>
            </a:prstTxWarp>
          </a:bodyPr>
          <a:lstStyle>
            <a:lvl1pPr algn="r" defTabSz="959957" eaLnBrk="1" hangingPunct="1">
              <a:defRPr sz="1200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8732"/>
            <a:ext cx="3078383" cy="46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95" tIns="47998" rIns="95995" bIns="47998" numCol="1" anchor="b" anchorCtr="0" compatLnSpc="1">
            <a:prstTxWarp prst="textNoShape">
              <a:avLst/>
            </a:prstTxWarp>
          </a:bodyPr>
          <a:lstStyle>
            <a:lvl1pPr defTabSz="959957" eaLnBrk="1" hangingPunct="1">
              <a:defRPr sz="1200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093" y="8918732"/>
            <a:ext cx="3078383" cy="46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95" tIns="47998" rIns="95995" bIns="47998" numCol="1" anchor="b" anchorCtr="0" compatLnSpc="1">
            <a:prstTxWarp prst="textNoShape">
              <a:avLst/>
            </a:prstTxWarp>
          </a:bodyPr>
          <a:lstStyle>
            <a:lvl1pPr algn="r" defTabSz="959957" eaLnBrk="1" hangingPunct="1">
              <a:defRPr sz="1200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3D65482-AFB6-4DCB-9960-7A27CEA01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94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5" tIns="47103" rIns="94205" bIns="47103" numCol="1" anchor="t" anchorCtr="0" compatLnSpc="1">
            <a:prstTxWarp prst="textNoShape">
              <a:avLst/>
            </a:prstTxWarp>
          </a:bodyPr>
          <a:lstStyle>
            <a:lvl1pPr defTabSz="939089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0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485" y="0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5" tIns="47103" rIns="94205" bIns="47103" numCol="1" anchor="t" anchorCtr="0" compatLnSpc="1">
            <a:prstTxWarp prst="textNoShape">
              <a:avLst/>
            </a:prstTxWarp>
          </a:bodyPr>
          <a:lstStyle>
            <a:lvl1pPr algn="r" defTabSz="939089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3325" y="703263"/>
            <a:ext cx="4695825" cy="352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0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891" y="4461771"/>
            <a:ext cx="5680693" cy="422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5" tIns="47103" rIns="94205" bIns="471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80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7127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5" tIns="47103" rIns="94205" bIns="47103" numCol="1" anchor="b" anchorCtr="0" compatLnSpc="1">
            <a:prstTxWarp prst="textNoShape">
              <a:avLst/>
            </a:prstTxWarp>
          </a:bodyPr>
          <a:lstStyle>
            <a:lvl1pPr defTabSz="939089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0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485" y="8917127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5" tIns="47103" rIns="94205" bIns="47103" numCol="1" anchor="b" anchorCtr="0" compatLnSpc="1">
            <a:prstTxWarp prst="textNoShape">
              <a:avLst/>
            </a:prstTxWarp>
          </a:bodyPr>
          <a:lstStyle>
            <a:lvl1pPr algn="r" defTabSz="939089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CE608BF0-69A6-4840-BC04-5F826894D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588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3B66A6-29B6-46A3-95CF-6E9C7045272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62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608BF0-69A6-4840-BC04-5F826894D2E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28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09841A-B0AE-4490-9D9A-46C067473DE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450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F9834-0B88-47A6-8A56-37A4F59EB9C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3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608BF0-69A6-4840-BC04-5F826894D2E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54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EC1DE-448F-4C9E-81F5-3F146BE327B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5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0077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0077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E2F78-6C78-4A93-B6D2-5BA3DD6D2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B6136-A294-49BB-9E2F-29CEA41C9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BFA07-72C6-44C4-8AA0-357E2F306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6428F-42D2-44EB-A199-C9A1FD8B9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60BBB-3320-4A10-9720-2CEFF7737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362FE-0144-4B49-822D-D15E4C135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5AB64-E7C6-4CA8-A76F-31284C5A8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10BE4-1A17-41FC-8861-686F3B143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9935E-4ADF-45FC-9055-066C7339D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F39E9-640E-440A-92BC-A92DCDB8F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6FB10-4E67-481C-A318-C1FB710A4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98646-3648-45E3-8120-7CE6F62A5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99715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16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17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18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19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20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21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22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23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24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25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26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27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28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29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30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31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32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33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34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35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36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37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38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39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40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41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42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43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44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45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46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47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748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99749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9975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9751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975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975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B4401C6-90D1-45AF-8E05-7CADB5A37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6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ransition spd="slow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cgrandjury.org/pdfs/2019_2020_GJreport/2020-11-05-City_of_Brea.pdf" TargetMode="External"/><Relationship Id="rId13" Type="http://schemas.openxmlformats.org/officeDocument/2006/relationships/hyperlink" Target="https://www.ocgrandjury.org/pdfs/2019_2020_GJreport/2020-08-25_County_of_Orange_Executive_Office.pdf" TargetMode="External"/><Relationship Id="rId3" Type="http://schemas.openxmlformats.org/officeDocument/2006/relationships/hyperlink" Target="https://www.ocgrandjury.org/pdfs/2019_2020_GJreport/Status_Update_on_open_2019-2021_Grand_Jury_Implementation_Items_03-23-21.pdf" TargetMode="External"/><Relationship Id="rId7" Type="http://schemas.openxmlformats.org/officeDocument/2006/relationships/hyperlink" Target="https://www.ocgrandjury.org/pdfs/2019_2020_GJreport/2020-11-06-City_of_Orange.pdf" TargetMode="External"/><Relationship Id="rId12" Type="http://schemas.openxmlformats.org/officeDocument/2006/relationships/hyperlink" Target="https://www.ocgrandjury.org/pdfs/2019_2020_GJreport/2020-08-25-City_of_Garden_Grove.pdf" TargetMode="External"/><Relationship Id="rId2" Type="http://schemas.openxmlformats.org/officeDocument/2006/relationships/hyperlink" Target="https://www.ocgrandjury.org/pdfs/2019_2020_GJreport/2019-2020_Grand_Jury_Final_Report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cgrandjury.org/pdfs/2019_2020_GJreport/2020-11-24-City_of_Irvine.pdf" TargetMode="External"/><Relationship Id="rId11" Type="http://schemas.openxmlformats.org/officeDocument/2006/relationships/hyperlink" Target="https://www.ocgrandjury.org/pdfs/2019_2020_GJreport/2020-09-10-City_of_Dana_Point.pdf" TargetMode="External"/><Relationship Id="rId5" Type="http://schemas.openxmlformats.org/officeDocument/2006/relationships/hyperlink" Target="https://www.ocgrandjury.org/pdfs/2019_2020_GJreport/2020-12-14-City_of_Santa_Ana.pdf" TargetMode="External"/><Relationship Id="rId10" Type="http://schemas.openxmlformats.org/officeDocument/2006/relationships/hyperlink" Target="https://www.ocgrandjury.org/pdfs/2019_2020_GJreport/2020-09-23-City_of_Buena_Park_recycling.pdf" TargetMode="External"/><Relationship Id="rId4" Type="http://schemas.openxmlformats.org/officeDocument/2006/relationships/hyperlink" Target="https://www.ocgrandjury.org/pdfs/2019_2020_GJreport/2020-06-30_GJ_Report_Recycling.pdf" TargetMode="External"/><Relationship Id="rId9" Type="http://schemas.openxmlformats.org/officeDocument/2006/relationships/hyperlink" Target="https://www.ocgrandjury.org/pdfs/2019_2020_GJreport/2020-10-07-City_of_Huntington_Beach.pdf" TargetMode="External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jpe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47458" y="207788"/>
            <a:ext cx="4343400" cy="3581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dirty="0">
                <a:solidFill>
                  <a:schemeClr val="hlink"/>
                </a:solidFill>
                <a:latin typeface="Tahoma" pitchFamily="34" charset="0"/>
              </a:rPr>
              <a:t>            </a:t>
            </a:r>
            <a:r>
              <a:rPr lang="en-US" b="1" dirty="0">
                <a:solidFill>
                  <a:srgbClr val="FF6600"/>
                </a:solidFill>
                <a:latin typeface="Tahoma" pitchFamily="34" charset="0"/>
              </a:rPr>
              <a:t>ORANGE COUNTY </a:t>
            </a:r>
            <a:br>
              <a:rPr lang="en-US" b="1" dirty="0">
                <a:solidFill>
                  <a:srgbClr val="FF6600"/>
                </a:solidFill>
                <a:latin typeface="Tahoma" pitchFamily="34" charset="0"/>
              </a:rPr>
            </a:br>
            <a:r>
              <a:rPr lang="en-US" b="1" dirty="0">
                <a:solidFill>
                  <a:srgbClr val="FF6600"/>
                </a:solidFill>
                <a:latin typeface="Tahoma" pitchFamily="34" charset="0"/>
              </a:rPr>
              <a:t>GRAND JURY</a:t>
            </a:r>
            <a:endParaRPr lang="en-US" sz="8000" b="1" dirty="0">
              <a:solidFill>
                <a:srgbClr val="FF6600"/>
              </a:solidFill>
              <a:latin typeface="Futura XBlk BT" pitchFamily="34" charset="0"/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057400" y="2743200"/>
            <a:ext cx="70866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540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      </a:t>
            </a:r>
          </a:p>
        </p:txBody>
      </p:sp>
      <p:pic>
        <p:nvPicPr>
          <p:cNvPr id="3078" name="Picture 19" descr="County of Orange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586920"/>
            <a:ext cx="2130356" cy="202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743200" y="4045257"/>
            <a:ext cx="4093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Presented by</a:t>
            </a:r>
            <a:r>
              <a:rPr lang="en-US" sz="2000" b="1" dirty="0"/>
              <a:t> </a:t>
            </a:r>
          </a:p>
          <a:p>
            <a:pPr algn="ctr"/>
            <a:r>
              <a:rPr lang="en-US" sz="2000" b="1" dirty="0"/>
              <a:t>Lynn Bonas &amp; Sandy Dunkin</a:t>
            </a:r>
          </a:p>
          <a:p>
            <a:pPr algn="ctr"/>
            <a:r>
              <a:rPr lang="en-US" sz="1600" b="1" dirty="0"/>
              <a:t>Grand Jurors’ Assn </a:t>
            </a:r>
          </a:p>
          <a:p>
            <a:pPr algn="ctr"/>
            <a:r>
              <a:rPr lang="en-US" sz="1600" b="1" dirty="0"/>
              <a:t>of Orange County</a:t>
            </a:r>
          </a:p>
          <a:p>
            <a:pPr algn="ctr"/>
            <a:endParaRPr lang="en-US" dirty="0"/>
          </a:p>
        </p:txBody>
      </p: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313F1D2-C2F4-C99A-1B97-3E33043C4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446" y="4021716"/>
            <a:ext cx="1934776" cy="25792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90C7A1-2206-D6DF-1348-4F53DBE356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66" t="22634" r="20650" b="12192"/>
          <a:stretch/>
        </p:blipFill>
        <p:spPr>
          <a:xfrm>
            <a:off x="375370" y="4045257"/>
            <a:ext cx="2476657" cy="243174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E1244-E589-41DD-80AD-1A848D42D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Responses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47F01D-69E5-4179-B72D-8A3F97B34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2787"/>
          </a:xfrm>
        </p:spPr>
        <p:txBody>
          <a:bodyPr/>
          <a:lstStyle/>
          <a:p>
            <a:r>
              <a:rPr lang="en-US" sz="2400" dirty="0"/>
              <a:t>The California Penal Code provides requirements to respond to the </a:t>
            </a:r>
            <a:r>
              <a:rPr lang="en-US" sz="2400" b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Findings</a:t>
            </a:r>
            <a:r>
              <a:rPr lang="en-US" sz="2400" dirty="0"/>
              <a:t> and </a:t>
            </a:r>
            <a:r>
              <a:rPr lang="en-US" sz="2400" b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Recommendations</a:t>
            </a:r>
            <a:r>
              <a:rPr lang="en-US" sz="2400" dirty="0"/>
              <a:t> of the Grand Jury report.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Public agencies must respond within </a:t>
            </a:r>
            <a:r>
              <a:rPr lang="en-US" sz="3600" b="1" dirty="0">
                <a:solidFill>
                  <a:srgbClr val="FF0000"/>
                </a:solidFill>
              </a:rPr>
              <a:t>90 days</a:t>
            </a:r>
            <a:r>
              <a:rPr lang="en-US" sz="2400" dirty="0"/>
              <a:t>;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County officer must respond within </a:t>
            </a:r>
            <a:r>
              <a:rPr lang="en-US" sz="3600" b="1" dirty="0">
                <a:solidFill>
                  <a:srgbClr val="FF0000"/>
                </a:solidFill>
              </a:rPr>
              <a:t>60 days</a:t>
            </a:r>
            <a:r>
              <a:rPr lang="en-US" sz="2400" dirty="0"/>
              <a:t>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400" dirty="0"/>
              <a:t>	</a:t>
            </a:r>
          </a:p>
          <a:p>
            <a:pPr marL="0" indent="0">
              <a:lnSpc>
                <a:spcPct val="200000"/>
              </a:lnSpc>
              <a:buNone/>
            </a:pPr>
            <a:endParaRPr lang="en-US" sz="1600" dirty="0"/>
          </a:p>
          <a:p>
            <a:pPr marL="0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2000" dirty="0">
              <a:latin typeface="Daytona Condensed" panose="020B0506030503040204" pitchFamily="34" charset="0"/>
              <a:cs typeface="Dreaming Outloud Script Pro" panose="020B0604020202020204" pitchFamily="66" charset="0"/>
            </a:endParaRPr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59197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A7E3-56E0-F2C9-1152-3C343EDFE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97477-C3C7-5F0B-D7EE-99C00529D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6325"/>
          </a:xfrm>
        </p:spPr>
        <p:txBody>
          <a:bodyPr/>
          <a:lstStyle/>
          <a:p>
            <a:r>
              <a:rPr lang="en-US" dirty="0"/>
              <a:t>Respondent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agrees</a:t>
            </a:r>
            <a:r>
              <a:rPr lang="en-US" dirty="0"/>
              <a:t> with Finding;</a:t>
            </a:r>
          </a:p>
          <a:p>
            <a:endParaRPr lang="en-US" dirty="0"/>
          </a:p>
          <a:p>
            <a:r>
              <a:rPr lang="en-US" dirty="0"/>
              <a:t>Respondent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disagrees</a:t>
            </a:r>
            <a:r>
              <a:rPr lang="en-US" dirty="0"/>
              <a:t> wholly or partially with Finding;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79995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1936A-BB6C-2CAF-ED34-0DCBE2A21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Recommendations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200FB-4A28-BAE1-A7A7-A91A07597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The Recommendation 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has been implemented</a:t>
            </a:r>
            <a:r>
              <a:rPr lang="en-US" sz="2400" dirty="0"/>
              <a:t>;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r>
              <a:rPr lang="en-US" sz="2400" dirty="0"/>
              <a:t>The Recommendation 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has not yet been implemented </a:t>
            </a:r>
            <a:r>
              <a:rPr lang="en-US" sz="2400" dirty="0"/>
              <a:t>but will be implemented in the future… (with a timeframe).</a:t>
            </a:r>
          </a:p>
          <a:p>
            <a:endParaRPr lang="en-US" sz="2400" dirty="0"/>
          </a:p>
          <a:p>
            <a:r>
              <a:rPr lang="en-US" sz="2400" dirty="0"/>
              <a:t>The Recommendation 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requires further analysis</a:t>
            </a:r>
            <a:r>
              <a:rPr lang="en-US" sz="2400" dirty="0"/>
              <a:t>…(not to exceed 6 months);</a:t>
            </a:r>
          </a:p>
          <a:p>
            <a:endParaRPr lang="en-US" sz="2400" dirty="0"/>
          </a:p>
          <a:p>
            <a:r>
              <a:rPr lang="en-US" sz="2400" dirty="0"/>
              <a:t>The Recommendation 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WILL NOT be implemented </a:t>
            </a:r>
            <a:r>
              <a:rPr lang="en-US" sz="2400" dirty="0"/>
              <a:t>because it is not warranted or is not reasonable…(with an explanation therefor).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042964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6AF84-2123-4F8B-BC3C-DF44C7105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2"/>
            <a:ext cx="6781800" cy="1182468"/>
          </a:xfrm>
        </p:spPr>
        <p:txBody>
          <a:bodyPr/>
          <a:lstStyle/>
          <a:p>
            <a:r>
              <a:rPr lang="en-US" sz="2800" b="1" dirty="0"/>
              <a:t>Grand jury report: </a:t>
            </a:r>
            <a:br>
              <a:rPr lang="en-US" sz="2800" b="1" dirty="0"/>
            </a:br>
            <a:r>
              <a:rPr lang="en-US" sz="2800" b="1" dirty="0"/>
              <a:t>“</a:t>
            </a:r>
            <a:r>
              <a:rPr lang="en-US" sz="2800" dirty="0"/>
              <a:t>Orange County animal shelter plagued by deplorable conditions, disease”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7D0D80B-7FD3-4AA4-BDC7-87372A971524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80787844"/>
              </p:ext>
            </p:extLst>
          </p:nvPr>
        </p:nvGraphicFramePr>
        <p:xfrm>
          <a:off x="762000" y="2819400"/>
          <a:ext cx="4343400" cy="1719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4" imgW="5622840" imgH="482400" progId="Package">
                  <p:embed/>
                </p:oleObj>
              </mc:Choice>
              <mc:Fallback>
                <p:oleObj name="Packager Shell Object" showAsIcon="1" r:id="rId4" imgW="5622840" imgH="482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0" y="2819400"/>
                        <a:ext cx="4343400" cy="1719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1E89E1A-A1EB-47C4-92E3-DF8C9E19F11C}"/>
              </a:ext>
            </a:extLst>
          </p:cNvPr>
          <p:cNvSpPr txBox="1"/>
          <p:nvPr/>
        </p:nvSpPr>
        <p:spPr>
          <a:xfrm>
            <a:off x="1752600" y="4724400"/>
            <a:ext cx="4576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https://abc7.com/orange-county-animal-care-ocac-investigations-shelter/795181/</a:t>
            </a:r>
          </a:p>
        </p:txBody>
      </p:sp>
      <p:pic>
        <p:nvPicPr>
          <p:cNvPr id="6" name="20220428_160255">
            <a:hlinkClick r:id="" action="ppaction://media"/>
            <a:extLst>
              <a:ext uri="{FF2B5EF4-FFF2-40B4-BE49-F238E27FC236}">
                <a16:creationId xmlns:a16="http://schemas.microsoft.com/office/drawing/2014/main" id="{16C91DA6-A768-4A39-9767-B3D5069B86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1600200"/>
            <a:ext cx="8660291" cy="485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917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D4D63-064C-45D7-B27E-53DFF2E4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Newly constructed OC Animal Shelter today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DFD8D6-361A-4BD7-9429-32EEC2CB4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049" y="1164139"/>
            <a:ext cx="4035902" cy="4529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949848-8768-46D9-B148-8EC5AE2D53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" t="-1544" r="1778" b="35162"/>
          <a:stretch/>
        </p:blipFill>
        <p:spPr>
          <a:xfrm>
            <a:off x="335506" y="1579940"/>
            <a:ext cx="8656094" cy="443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72091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2A597-3DEF-45FC-B0C5-C3457A3E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28" y="247333"/>
            <a:ext cx="8229600" cy="1143000"/>
          </a:xfrm>
        </p:spPr>
        <p:txBody>
          <a:bodyPr/>
          <a:lstStyle/>
          <a:p>
            <a:r>
              <a:rPr lang="en-US" b="1" dirty="0"/>
              <a:t>2020 / 2021 Reports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1FED89-059D-4579-A5DD-5BA89DA5E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3541" t="22198" r="1041"/>
          <a:stretch/>
        </p:blipFill>
        <p:spPr>
          <a:xfrm>
            <a:off x="457200" y="1600200"/>
            <a:ext cx="8229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89015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1AA87-FFB0-44A4-BB21-01A96F45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648" y="149449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en-US" b="1" dirty="0"/>
              <a:t>2021 / 22 Reports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18F20E-CE27-7FB3-EEBB-BD72D8B38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70797"/>
            <a:ext cx="4114800" cy="30821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55E11-6DE2-3F63-D08E-A49C2D3B58AE}"/>
              </a:ext>
            </a:extLst>
          </p:cNvPr>
          <p:cNvSpPr txBox="1"/>
          <p:nvPr/>
        </p:nvSpPr>
        <p:spPr>
          <a:xfrm>
            <a:off x="4572000" y="1664138"/>
            <a:ext cx="24669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OC Grand Jury Says Anaheim 'Betrayed' By Angel Stadium Deal: Report</a:t>
            </a:r>
          </a:p>
          <a:p>
            <a:r>
              <a:rPr lang="en-US" b="1" i="1" dirty="0"/>
              <a:t>Patch Staff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BA92B6-753C-740B-6791-3DD3D0BA6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355" y="4038600"/>
            <a:ext cx="4076894" cy="25642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B5FA54-33EC-F903-DFB5-323787BC3521}"/>
              </a:ext>
            </a:extLst>
          </p:cNvPr>
          <p:cNvSpPr txBox="1"/>
          <p:nvPr/>
        </p:nvSpPr>
        <p:spPr>
          <a:xfrm>
            <a:off x="1143000" y="5260945"/>
            <a:ext cx="40768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Grand jury slams O.C. Power Authority’s inexperienced leadership, lack of transparency</a:t>
            </a: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Times OC</a:t>
            </a:r>
          </a:p>
        </p:txBody>
      </p:sp>
    </p:spTree>
    <p:extLst>
      <p:ext uri="{BB962C8B-B14F-4D97-AF65-F5344CB8AC3E}">
        <p14:creationId xmlns:p14="http://schemas.microsoft.com/office/powerpoint/2010/main" val="1546167395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1384"/>
            <a:ext cx="5181602" cy="1177859"/>
          </a:xfrm>
        </p:spPr>
        <p:txBody>
          <a:bodyPr wrap="square" anchor="ctr">
            <a:noAutofit/>
          </a:bodyPr>
          <a:lstStyle/>
          <a:p>
            <a:r>
              <a:rPr lang="en-US" sz="3600" b="1" dirty="0"/>
              <a:t>Newspaper </a:t>
            </a:r>
            <a:br>
              <a:rPr lang="en-US" sz="3600" b="1" dirty="0"/>
            </a:br>
            <a:r>
              <a:rPr lang="en-US" sz="3600" b="1" dirty="0"/>
              <a:t>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2FAA5-6192-4DE2-A61B-52C1CFD26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2400" y="1369243"/>
            <a:ext cx="2286000" cy="863160"/>
          </a:xfrm>
        </p:spPr>
        <p:txBody>
          <a:bodyPr wrap="square" anchor="t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7434F4-4079-4A87-B01A-6DA5FEF4D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92" y="2788591"/>
            <a:ext cx="1793313" cy="1245443"/>
          </a:xfrm>
          <a:prstGeom prst="rect">
            <a:avLst/>
          </a:prstGeom>
        </p:spPr>
      </p:pic>
      <p:sp>
        <p:nvSpPr>
          <p:cNvPr id="79" name="Text Placeholder 4">
            <a:extLst>
              <a:ext uri="{FF2B5EF4-FFF2-40B4-BE49-F238E27FC236}">
                <a16:creationId xmlns:a16="http://schemas.microsoft.com/office/drawing/2014/main" id="{DB43E685-70C9-418E-A9CC-88A10AD14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9550" y="1598850"/>
            <a:ext cx="2404369" cy="1090340"/>
          </a:xfrm>
        </p:spPr>
        <p:txBody>
          <a:bodyPr/>
          <a:lstStyle/>
          <a:p>
            <a:r>
              <a:rPr lang="en-US" sz="1600" b="1" i="0" dirty="0">
                <a:effectLst/>
                <a:latin typeface="Arial Narrow" panose="020B0606020202030204" pitchFamily="34" charset="0"/>
              </a:rPr>
              <a:t>Despite High-Profile Escape, OC Jails Still Have Major Security Risks, Grand Jury Finds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D100A2-A90D-4AD2-BA6D-7A93EDFDBFA6}"/>
              </a:ext>
            </a:extLst>
          </p:cNvPr>
          <p:cNvSpPr txBox="1"/>
          <p:nvPr/>
        </p:nvSpPr>
        <p:spPr>
          <a:xfrm>
            <a:off x="3217755" y="1515133"/>
            <a:ext cx="27084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sz="1600" b="1" dirty="0">
                <a:latin typeface="Arial Narrow" panose="020B0606020202030204" pitchFamily="34" charset="0"/>
              </a:rPr>
              <a:t>OC Grand Jury Issues Report on County’s Pandemic Response, Plans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AA5CCD-F1E8-42F8-9671-094BF2FEA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92" y="5573832"/>
            <a:ext cx="1921616" cy="108112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E12C0B8-7C79-4FFB-A3C5-7CBE74D0E645}"/>
              </a:ext>
            </a:extLst>
          </p:cNvPr>
          <p:cNvSpPr txBox="1"/>
          <p:nvPr/>
        </p:nvSpPr>
        <p:spPr>
          <a:xfrm>
            <a:off x="149477" y="4253885"/>
            <a:ext cx="19677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sz="1600" b="1" dirty="0">
                <a:latin typeface="Arial Narrow" panose="020B0606020202030204" pitchFamily="34" charset="0"/>
              </a:rPr>
              <a:t>Deputy’s False Police Report Charge Came After Mountain of Testimony to Grand Jury</a:t>
            </a:r>
          </a:p>
        </p:txBody>
      </p:sp>
      <p:pic>
        <p:nvPicPr>
          <p:cNvPr id="1036" name="Picture 12" descr="Voice of OC">
            <a:extLst>
              <a:ext uri="{FF2B5EF4-FFF2-40B4-BE49-F238E27FC236}">
                <a16:creationId xmlns:a16="http://schemas.microsoft.com/office/drawing/2014/main" id="{A6755307-A094-4965-B6D0-12B49E2C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287" y="272469"/>
            <a:ext cx="2438400" cy="66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264C93-D532-428D-AAB1-52E53C208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313" y="132953"/>
            <a:ext cx="1306487" cy="10836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E85D62-BA38-4C3C-9D50-B06E8E72A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4880" y="2352495"/>
            <a:ext cx="1959123" cy="12454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2B18801-B857-462E-A275-1A53AB06B2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541" r="37744" b="-1"/>
          <a:stretch/>
        </p:blipFill>
        <p:spPr>
          <a:xfrm>
            <a:off x="6965925" y="2378996"/>
            <a:ext cx="1110680" cy="103231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1D3B78E-C0D7-4B61-B479-87807FA0BD0B}"/>
              </a:ext>
            </a:extLst>
          </p:cNvPr>
          <p:cNvSpPr txBox="1"/>
          <p:nvPr/>
        </p:nvSpPr>
        <p:spPr>
          <a:xfrm>
            <a:off x="6804734" y="1494135"/>
            <a:ext cx="1784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b="1" dirty="0">
                <a:latin typeface="Arial Narrow" panose="020B0606020202030204" pitchFamily="34" charset="0"/>
              </a:rPr>
              <a:t>OC grand jury slams sheriff’s failure to lead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C23F0-68B6-4656-895C-3C29AEFCF8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5925" y="5282497"/>
            <a:ext cx="1570479" cy="1177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844176-26E4-4D5D-8C6D-37CF606421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2129" y="5456868"/>
            <a:ext cx="1691873" cy="11822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622EA87-99D7-43E5-93AC-2B7B145F988A}"/>
              </a:ext>
            </a:extLst>
          </p:cNvPr>
          <p:cNvSpPr txBox="1"/>
          <p:nvPr/>
        </p:nvSpPr>
        <p:spPr>
          <a:xfrm>
            <a:off x="3612130" y="4082168"/>
            <a:ext cx="19677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sz="1600" b="1" dirty="0">
                <a:latin typeface="Arial Narrow" panose="020B0606020202030204" pitchFamily="34" charset="0"/>
              </a:rPr>
              <a:t>In Scathing Report, OC Grand Jury Describes Shackles During Birthing, Care Delays in Custody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F3C982-EA8B-4B8A-99E5-F6E7D505C7EE}"/>
              </a:ext>
            </a:extLst>
          </p:cNvPr>
          <p:cNvSpPr txBox="1"/>
          <p:nvPr/>
        </p:nvSpPr>
        <p:spPr>
          <a:xfrm>
            <a:off x="7303969" y="4205279"/>
            <a:ext cx="12459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latin typeface="Arial" panose="020B0604020202020204" pitchFamily="34" charset="0"/>
              </a:rPr>
              <a:t>Grand jury report critical of toll roads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62899938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700BC-2692-CCA1-6F04-ECD9689ED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OCGRANDJURY.ORG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13C16F-AD88-298A-BE47-76F5C0A46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1295400"/>
            <a:ext cx="8382000" cy="4789488"/>
          </a:xfrm>
        </p:spPr>
        <p:txBody>
          <a:bodyPr/>
          <a:lstStyle/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100" dirty="0"/>
              <a:t>.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</p:txBody>
      </p:sp>
      <p:pic>
        <p:nvPicPr>
          <p:cNvPr id="1025" name="Picture 1" descr="Recruitment Header Image">
            <a:extLst>
              <a:ext uri="{FF2B5EF4-FFF2-40B4-BE49-F238E27FC236}">
                <a16:creationId xmlns:a16="http://schemas.microsoft.com/office/drawing/2014/main" id="{B5AAD703-61D2-A456-4CEB-87BA5142E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Recruitment Header Image">
            <a:extLst>
              <a:ext uri="{FF2B5EF4-FFF2-40B4-BE49-F238E27FC236}">
                <a16:creationId xmlns:a16="http://schemas.microsoft.com/office/drawing/2014/main" id="{12B6CB16-79EF-C21E-34E6-8099C22F0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cruitment Header Image">
            <a:extLst>
              <a:ext uri="{FF2B5EF4-FFF2-40B4-BE49-F238E27FC236}">
                <a16:creationId xmlns:a16="http://schemas.microsoft.com/office/drawing/2014/main" id="{4B00C985-9AF8-C392-7564-351AACC8D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cruitment Header Image">
            <a:extLst>
              <a:ext uri="{FF2B5EF4-FFF2-40B4-BE49-F238E27FC236}">
                <a16:creationId xmlns:a16="http://schemas.microsoft.com/office/drawing/2014/main" id="{730CB5C5-3A3E-B0C4-770C-DBE6920F1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747762-6781-B3A3-3F61-0FFA01432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4300"/>
            <a:ext cx="9296401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37867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9A68C3-D697-2708-9A04-EF75CEB6DD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65100" y="-123825"/>
            <a:ext cx="9474200" cy="71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03199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9D6C5-8CA3-1B2D-CC11-E209134B8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344613"/>
          </a:xfrm>
        </p:spPr>
        <p:txBody>
          <a:bodyPr wrap="square" anchor="ctr">
            <a:normAutofit/>
          </a:bodyPr>
          <a:lstStyle/>
          <a:p>
            <a:r>
              <a:rPr lang="en-US" b="1" dirty="0"/>
              <a:t>Recruitment</a:t>
            </a:r>
            <a:endParaRPr lang="en-US" dirty="0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7EB539D6-4E6F-0DD5-C7EF-3130E4419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76783"/>
            <a:ext cx="5638800" cy="6311154"/>
          </a:xfrm>
          <a:noFill/>
        </p:spPr>
      </p:pic>
    </p:spTree>
    <p:extLst>
      <p:ext uri="{BB962C8B-B14F-4D97-AF65-F5344CB8AC3E}">
        <p14:creationId xmlns:p14="http://schemas.microsoft.com/office/powerpoint/2010/main" val="3980076703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Grand Jury Header Image">
            <a:extLst>
              <a:ext uri="{FF2B5EF4-FFF2-40B4-BE49-F238E27FC236}">
                <a16:creationId xmlns:a16="http://schemas.microsoft.com/office/drawing/2014/main" id="{3A35E6E6-06AA-413B-AB29-491758196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7429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FCE886-5964-4534-B4A8-7BC6463C2D4E}"/>
              </a:ext>
            </a:extLst>
          </p:cNvPr>
          <p:cNvSpPr txBox="1"/>
          <p:nvPr/>
        </p:nvSpPr>
        <p:spPr>
          <a:xfrm>
            <a:off x="304800" y="1333500"/>
            <a:ext cx="67056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pPr algn="ctr"/>
            <a:r>
              <a:rPr lang="en-US" dirty="0"/>
              <a:t>Grand Jury Reports</a:t>
            </a:r>
          </a:p>
          <a:p>
            <a:r>
              <a:rPr lang="en-US" sz="1000" dirty="0"/>
              <a:t>All Grand Jury Reports are in Adobe Acrobat (.pdf) format. Click here to download Acrobat Reader.</a:t>
            </a:r>
          </a:p>
          <a:p>
            <a:endParaRPr lang="en-US" sz="1000" dirty="0"/>
          </a:p>
          <a:p>
            <a:r>
              <a:rPr lang="en-US" sz="1000" dirty="0"/>
              <a:t>Grand Jury Reports and responses (when available) may be viewed at the links below or at the Orange County Public Law Library located in the Civic Center Plaza, building #32.</a:t>
            </a:r>
          </a:p>
          <a:p>
            <a:r>
              <a:rPr lang="en-US" sz="1400" dirty="0"/>
              <a:t>				Expand All / Collapse All</a:t>
            </a:r>
          </a:p>
          <a:p>
            <a:endParaRPr lang="en-US" dirty="0"/>
          </a:p>
          <a:p>
            <a:r>
              <a:rPr lang="en-US" b="1" dirty="0"/>
              <a:t>2020-2021 Reports, in order of release.</a:t>
            </a:r>
          </a:p>
          <a:p>
            <a:r>
              <a:rPr lang="en-US" b="1" dirty="0"/>
              <a:t>2019-2020 Reports, in order of release.</a:t>
            </a:r>
          </a:p>
          <a:p>
            <a:r>
              <a:rPr lang="en-US" b="1" dirty="0"/>
              <a:t>2018-2019 Reports, in order of release.</a:t>
            </a:r>
          </a:p>
          <a:p>
            <a:r>
              <a:rPr lang="en-US" b="1" dirty="0"/>
              <a:t>2017-2018 Reports, in order of release.</a:t>
            </a:r>
          </a:p>
          <a:p>
            <a:r>
              <a:rPr lang="en-US" b="1" dirty="0"/>
              <a:t>2016-2017 Reports, in order of release.</a:t>
            </a:r>
          </a:p>
          <a:p>
            <a:r>
              <a:rPr lang="en-US" b="1" dirty="0"/>
              <a:t>2015-2016 Reports, in order of release.</a:t>
            </a:r>
          </a:p>
          <a:p>
            <a:r>
              <a:rPr lang="en-US" b="1" dirty="0"/>
              <a:t>2014-2015 Reports, in order of release.</a:t>
            </a:r>
          </a:p>
          <a:p>
            <a:r>
              <a:rPr lang="en-US" b="1" dirty="0"/>
              <a:t>2013-2014 Reports, in order of release.</a:t>
            </a:r>
          </a:p>
          <a:p>
            <a:r>
              <a:rPr lang="en-US" b="1" dirty="0"/>
              <a:t>2012-2013 Reports, in order of release.</a:t>
            </a:r>
          </a:p>
          <a:p>
            <a:r>
              <a:rPr lang="en-US" b="1" dirty="0"/>
              <a:t>2011-2012 Reports, in order of release.</a:t>
            </a:r>
          </a:p>
          <a:p>
            <a:r>
              <a:rPr lang="en-US" b="1" dirty="0"/>
              <a:t>2010-2011 Reports, in order of release.</a:t>
            </a:r>
          </a:p>
          <a:p>
            <a:r>
              <a:rPr lang="en-US" b="1" dirty="0"/>
              <a:t>2009-2010 Reports, in order of release.</a:t>
            </a:r>
          </a:p>
          <a:p>
            <a:r>
              <a:rPr lang="en-US" b="1" dirty="0"/>
              <a:t>2008-2009 Reports, in order of release.</a:t>
            </a:r>
          </a:p>
          <a:p>
            <a:r>
              <a:rPr lang="en-US" b="1" dirty="0"/>
              <a:t>2007-2008 Reports, in order of release.</a:t>
            </a:r>
          </a:p>
        </p:txBody>
      </p:sp>
    </p:spTree>
    <p:extLst>
      <p:ext uri="{BB962C8B-B14F-4D97-AF65-F5344CB8AC3E}">
        <p14:creationId xmlns:p14="http://schemas.microsoft.com/office/powerpoint/2010/main" val="424029296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A9CF2F18-EDDB-4577-AE36-02ECA1B2F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DDC11186-C8E0-4EFE-BAEF-8B4E8F214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404744"/>
            <a:ext cx="5943600" cy="32008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Verdana" panose="020B0604030504040204" pitchFamily="34" charset="0"/>
              </a:rPr>
              <a:t>2019-2020 Reports, in order of release.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2019-2020 Grand Jury Final Report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 07/30/20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Status Update on open 2019-2021 Grand Jury Implementation Items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03/23/21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 Recycling: Doing it the Right Way </a:t>
            </a: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06/30/20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Santa Ana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12/14/20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Irvine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11/24/20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Orange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11/06/20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Brea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 11/05/20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Huntington Beach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10/07/20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Buena Park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09/23/20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Dana Point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09/10/20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Anaheim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09/02/20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Anaheim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08/26/20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County of Orange Executive Officer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08/25/20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City of Garden Grove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08/25/20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AECE79D-B0E3-45F1-87D2-9DB2E81236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6800" y="0"/>
            <a:ext cx="7010400" cy="125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38949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ECA03B-38B0-4029-3EB8-C5FB0A316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-1"/>
            <a:ext cx="8915400" cy="668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23345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2237"/>
            <a:ext cx="8686800" cy="7421563"/>
          </a:xfrm>
        </p:spPr>
        <p:txBody>
          <a:bodyPr/>
          <a:lstStyle/>
          <a:p>
            <a:pPr eaLnBrk="1" hangingPunct="1"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en-US" b="1" dirty="0"/>
              <a:t>Organization of the Grand Jury</a:t>
            </a:r>
          </a:p>
          <a:p>
            <a:pPr lvl="1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endParaRPr lang="en-US" sz="1600" b="1" dirty="0">
              <a:effectLst/>
            </a:endParaRPr>
          </a:p>
          <a:p>
            <a:pPr lvl="1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b="1" dirty="0">
                <a:effectLst/>
              </a:rPr>
              <a:t>1 Year Term – July 1 to June 30</a:t>
            </a:r>
          </a:p>
          <a:p>
            <a:pPr lvl="1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1" dirty="0">
                <a:effectLst/>
              </a:rPr>
              <a:t>Members:</a:t>
            </a:r>
          </a:p>
          <a:p>
            <a:pPr lvl="2" eaLnBrk="1" hangingPunct="1">
              <a:spcBef>
                <a:spcPct val="30000"/>
              </a:spcBef>
              <a:defRPr/>
            </a:pPr>
            <a:r>
              <a:rPr lang="en-US" sz="1200" dirty="0">
                <a:effectLst/>
              </a:rPr>
              <a:t>Applications rec’d	100 - 200</a:t>
            </a:r>
          </a:p>
          <a:p>
            <a:pPr lvl="2" eaLnBrk="1" hangingPunct="1">
              <a:spcBef>
                <a:spcPct val="30000"/>
              </a:spcBef>
              <a:defRPr/>
            </a:pPr>
            <a:r>
              <a:rPr lang="en-US" sz="1200" dirty="0">
                <a:effectLst/>
              </a:rPr>
              <a:t>Applications vetted	90</a:t>
            </a: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effectLst/>
              </a:rPr>
              <a:t>Final Selection	30 applicants</a:t>
            </a: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FF0000"/>
                </a:solidFill>
                <a:effectLst/>
              </a:rPr>
              <a:t>Seated		19</a:t>
            </a: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effectLst/>
              </a:rPr>
              <a:t>Alternates		11</a:t>
            </a:r>
            <a:endParaRPr lang="en-US" sz="800" dirty="0">
              <a:effectLst/>
            </a:endParaRPr>
          </a:p>
          <a:p>
            <a:pPr lvl="8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endParaRPr lang="en-US" sz="800" dirty="0">
              <a:effectLst/>
            </a:endParaRPr>
          </a:p>
          <a:p>
            <a:pPr lvl="1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1" dirty="0">
                <a:effectLst/>
              </a:rPr>
              <a:t>Working Hours:  </a:t>
            </a:r>
          </a:p>
          <a:p>
            <a:pPr marL="914400" lvl="2" indent="0" eaLnBrk="1" hangingPunct="1">
              <a:spcBef>
                <a:spcPct val="30000"/>
              </a:spcBef>
              <a:buNone/>
              <a:defRPr/>
            </a:pPr>
            <a:r>
              <a:rPr lang="en-US" sz="1200" dirty="0">
                <a:effectLst/>
              </a:rPr>
              <a:t>Mon-Thurs 8:30 – 3:30</a:t>
            </a:r>
          </a:p>
          <a:p>
            <a:pPr marL="914400" lvl="2" indent="0" eaLnBrk="1" hangingPunct="1">
              <a:spcBef>
                <a:spcPct val="30000"/>
              </a:spcBef>
              <a:buNone/>
              <a:defRPr/>
            </a:pPr>
            <a:r>
              <a:rPr lang="en-US" sz="1200" dirty="0">
                <a:effectLst/>
              </a:rPr>
              <a:t>Fridays      8:30 – Noon</a:t>
            </a: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endParaRPr lang="en-US" sz="1200" dirty="0">
              <a:effectLst/>
            </a:endParaRPr>
          </a:p>
          <a:p>
            <a:pPr lvl="1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1" dirty="0">
                <a:effectLst/>
              </a:rPr>
              <a:t>Stipend</a:t>
            </a:r>
            <a:r>
              <a:rPr lang="en-US" sz="1600" dirty="0">
                <a:effectLst/>
              </a:rPr>
              <a:t> of $50/day; + Mileage</a:t>
            </a:r>
          </a:p>
          <a:p>
            <a:pPr lvl="1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endParaRPr lang="en-US" sz="1600" dirty="0">
              <a:effectLst/>
            </a:endParaRPr>
          </a:p>
          <a:p>
            <a:pPr lvl="1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1" dirty="0">
                <a:effectLst/>
              </a:rPr>
              <a:t>Officers: </a:t>
            </a:r>
            <a:r>
              <a:rPr lang="en-US" sz="1050" b="1" dirty="0">
                <a:effectLst/>
              </a:rPr>
              <a:t> </a:t>
            </a:r>
            <a:endParaRPr lang="en-US" sz="1050" dirty="0">
              <a:effectLst/>
            </a:endParaRP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effectLst/>
              </a:rPr>
              <a:t>Foreperson (selected by Judges)</a:t>
            </a: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effectLst/>
              </a:rPr>
              <a:t>Foreperson Pro-</a:t>
            </a:r>
            <a:r>
              <a:rPr lang="en-US" sz="1200" dirty="0" err="1">
                <a:effectLst/>
              </a:rPr>
              <a:t>Tem</a:t>
            </a:r>
            <a:endParaRPr lang="en-US" sz="1200" dirty="0">
              <a:effectLst/>
            </a:endParaRP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effectLst/>
              </a:rPr>
              <a:t>Secretary</a:t>
            </a: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effectLst/>
              </a:rPr>
              <a:t>Assistant Secretary</a:t>
            </a: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effectLst/>
              </a:rPr>
              <a:t>Sergeant at Arms</a:t>
            </a: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effectLst/>
              </a:rPr>
              <a:t>Historian / Parliamentarian</a:t>
            </a:r>
          </a:p>
          <a:p>
            <a:pPr lvl="2" eaLnBrk="1" hangingPunct="1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endParaRPr lang="en-US" sz="1200" dirty="0">
              <a:effectLst/>
            </a:endParaRPr>
          </a:p>
          <a:p>
            <a:pPr lvl="5">
              <a:spcBef>
                <a:spcPct val="30000"/>
              </a:spcBef>
              <a:buFont typeface="Wingdings" panose="05000000000000000000" pitchFamily="2" charset="2"/>
              <a:buChar char="Ø"/>
              <a:defRPr/>
            </a:pPr>
            <a:endParaRPr lang="en-US" sz="800" dirty="0">
              <a:effectLst/>
            </a:endParaRPr>
          </a:p>
          <a:p>
            <a:pPr marL="457200" lvl="1" indent="0" eaLnBrk="1" hangingPunct="1">
              <a:spcBef>
                <a:spcPct val="30000"/>
              </a:spcBef>
              <a:buNone/>
              <a:defRPr/>
            </a:pPr>
            <a:r>
              <a:rPr lang="en-US" dirty="0"/>
              <a:t>	</a:t>
            </a:r>
          </a:p>
        </p:txBody>
      </p:sp>
      <p:pic>
        <p:nvPicPr>
          <p:cNvPr id="7173" name="Picture 5" descr="County of Orange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7874" y="275033"/>
            <a:ext cx="1162050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DAF3D0-0EC6-474C-BC66-B774AAACD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833018"/>
            <a:ext cx="2744924" cy="22130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F9F3F-0382-CF7E-04EC-FA3CB002B33A}"/>
              </a:ext>
            </a:extLst>
          </p:cNvPr>
          <p:cNvSpPr txBox="1"/>
          <p:nvPr/>
        </p:nvSpPr>
        <p:spPr>
          <a:xfrm>
            <a:off x="5410200" y="1593821"/>
            <a:ext cx="27449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Committees: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Criminal Justice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Cities / Counties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Transportation &amp; Environmental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Social Services  / Human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Continuity / Special Issues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Recruitment &amp; Orientation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Editorial</a:t>
            </a:r>
          </a:p>
          <a:p>
            <a:endParaRPr lang="en-US" sz="1200" dirty="0"/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7EEA9-6BE1-1F4E-68D2-EFD182E92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Friends for life . . . 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8FC143-07AA-FBE7-75E2-CA7E18C67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54" t="6862" r="1471" b="10786"/>
          <a:stretch/>
        </p:blipFill>
        <p:spPr>
          <a:xfrm>
            <a:off x="304800" y="1591035"/>
            <a:ext cx="3962400" cy="2684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E7D0C2-B482-D07C-5002-86813B8CD5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00" r="3750" b="5000"/>
          <a:stretch/>
        </p:blipFill>
        <p:spPr>
          <a:xfrm>
            <a:off x="4381500" y="3657600"/>
            <a:ext cx="4457700" cy="30393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09743F-6B87-65D0-C8DB-CC9366322898}"/>
              </a:ext>
            </a:extLst>
          </p:cNvPr>
          <p:cNvSpPr txBox="1"/>
          <p:nvPr/>
        </p:nvSpPr>
        <p:spPr>
          <a:xfrm>
            <a:off x="457200" y="41910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Environmental &amp; Transportation Committee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D629B0-7D31-0C45-108E-77FBB22771D0}"/>
              </a:ext>
            </a:extLst>
          </p:cNvPr>
          <p:cNvSpPr txBox="1"/>
          <p:nvPr/>
        </p:nvSpPr>
        <p:spPr>
          <a:xfrm>
            <a:off x="5486400" y="3244334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Editorial Committee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C824F4-3F50-1081-F039-1BFE1254F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5062162"/>
            <a:ext cx="1981200" cy="148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32589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31E8E-5FA8-3CD0-8954-F5A6C3E41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Friends for life. . 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3B6ABA-32BF-FCA3-68BE-A6C0CCB3E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2992" y="3505199"/>
            <a:ext cx="3782898" cy="3074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71EAD7-85C8-725C-8F05-CDE123AD7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661994"/>
            <a:ext cx="4038600" cy="2841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A4B93F-B7E5-5E52-DD15-7A895883F25E}"/>
              </a:ext>
            </a:extLst>
          </p:cNvPr>
          <p:cNvSpPr txBox="1"/>
          <p:nvPr/>
        </p:nvSpPr>
        <p:spPr>
          <a:xfrm>
            <a:off x="997939" y="4198235"/>
            <a:ext cx="325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Medal of Valor Luncheon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E290D5-06EA-43D6-7CC9-E594541ECC46}"/>
              </a:ext>
            </a:extLst>
          </p:cNvPr>
          <p:cNvSpPr txBox="1"/>
          <p:nvPr/>
        </p:nvSpPr>
        <p:spPr>
          <a:xfrm>
            <a:off x="5665970" y="3657600"/>
            <a:ext cx="327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Touring Newport Harbor</a:t>
            </a:r>
          </a:p>
        </p:txBody>
      </p:sp>
    </p:spTree>
    <p:extLst>
      <p:ext uri="{BB962C8B-B14F-4D97-AF65-F5344CB8AC3E}">
        <p14:creationId xmlns:p14="http://schemas.microsoft.com/office/powerpoint/2010/main" val="1591415405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8A6DBDD-0B50-4187-9DE5-FF6A4EBC2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Judge Maria Hernandez</a:t>
            </a:r>
            <a:br>
              <a:rPr lang="en-US" sz="3600" b="1" dirty="0"/>
            </a:br>
            <a:r>
              <a:rPr lang="en-US" sz="2400" b="1" dirty="0"/>
              <a:t>Assistant Presiding Judge </a:t>
            </a:r>
          </a:p>
        </p:txBody>
      </p:sp>
      <p:pic>
        <p:nvPicPr>
          <p:cNvPr id="2" name="OCGJHernandez1">
            <a:hlinkClick r:id="" action="ppaction://media"/>
            <a:extLst>
              <a:ext uri="{FF2B5EF4-FFF2-40B4-BE49-F238E27FC236}">
                <a16:creationId xmlns:a16="http://schemas.microsoft.com/office/drawing/2014/main" id="{D5C8497F-8130-475B-B57D-33C27032DD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521" y="1403235"/>
            <a:ext cx="7388679" cy="415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21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714999"/>
            <a:ext cx="8183880" cy="78901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b="1" dirty="0"/>
              <a:t>Orange County Tours and Visits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19" y="4709107"/>
            <a:ext cx="2765128" cy="9176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69237" y="5363124"/>
            <a:ext cx="1638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JWA Airport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BFA29D-3B86-4EFF-836D-5352E5B61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214" y="3742818"/>
            <a:ext cx="2219204" cy="16119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CB91AB7-3783-4895-95C1-4593A265B4EF}"/>
              </a:ext>
            </a:extLst>
          </p:cNvPr>
          <p:cNvSpPr txBox="1"/>
          <p:nvPr/>
        </p:nvSpPr>
        <p:spPr>
          <a:xfrm>
            <a:off x="9657987" y="1665176"/>
            <a:ext cx="1381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OC Water District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643EDA-42A0-4B43-98E3-2C1F697FE7E0}"/>
              </a:ext>
            </a:extLst>
          </p:cNvPr>
          <p:cNvSpPr txBox="1"/>
          <p:nvPr/>
        </p:nvSpPr>
        <p:spPr>
          <a:xfrm>
            <a:off x="-2434041" y="5524681"/>
            <a:ext cx="2219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County offices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63955C-0AD4-4B6D-AD53-CFC212ADB786}"/>
              </a:ext>
            </a:extLst>
          </p:cNvPr>
          <p:cNvSpPr txBox="1"/>
          <p:nvPr/>
        </p:nvSpPr>
        <p:spPr>
          <a:xfrm>
            <a:off x="9485694" y="5811044"/>
            <a:ext cx="1669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Court House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57C38E-D587-4FBE-B0EB-9322A3EF9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224748"/>
            <a:ext cx="1752600" cy="14035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078305-84EA-47F7-8822-CBFD5849D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780" y="1803676"/>
            <a:ext cx="2036240" cy="15302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D1F4FD-898D-40DB-817B-99237EFA7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0043" y="1034513"/>
            <a:ext cx="3046305" cy="13288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5564E3-0B0D-47B4-A5B6-BF04DAB4FE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2181" y="2037763"/>
            <a:ext cx="1932599" cy="3840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394529-49F0-465A-93A7-8F7E33CCF1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155"/>
          <a:stretch/>
        </p:blipFill>
        <p:spPr>
          <a:xfrm>
            <a:off x="378049" y="646621"/>
            <a:ext cx="3040458" cy="16395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4378B4-601D-4A7C-AC55-BB8477DADB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37600" t="3266" r="137600" b="-3266"/>
          <a:stretch/>
        </p:blipFill>
        <p:spPr>
          <a:xfrm>
            <a:off x="1298309" y="146707"/>
            <a:ext cx="2103302" cy="4999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10FAF8D-EBCF-4673-B353-4162BAFE5F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5403" y="3096282"/>
            <a:ext cx="3046305" cy="223771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3D5C457-6531-4702-871D-5E46BAC0B52C}"/>
              </a:ext>
            </a:extLst>
          </p:cNvPr>
          <p:cNvSpPr txBox="1"/>
          <p:nvPr/>
        </p:nvSpPr>
        <p:spPr>
          <a:xfrm>
            <a:off x="3891755" y="504702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Shooting Range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4A2968-F819-4E0B-9893-2A85EFA69023}"/>
              </a:ext>
            </a:extLst>
          </p:cNvPr>
          <p:cNvSpPr txBox="1"/>
          <p:nvPr/>
        </p:nvSpPr>
        <p:spPr>
          <a:xfrm>
            <a:off x="7643657" y="305056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Coroner’s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0F85AC-4E94-4E25-9796-975BFC2E82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186" y="2421844"/>
            <a:ext cx="2390775" cy="1714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58EB94-B19B-4208-AF98-B2348C905450}"/>
              </a:ext>
            </a:extLst>
          </p:cNvPr>
          <p:cNvSpPr txBox="1"/>
          <p:nvPr/>
        </p:nvSpPr>
        <p:spPr>
          <a:xfrm>
            <a:off x="437353" y="3807611"/>
            <a:ext cx="82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MWD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DE6257-8C92-4032-9268-DEF07C949E30}"/>
              </a:ext>
            </a:extLst>
          </p:cNvPr>
          <p:cNvSpPr txBox="1"/>
          <p:nvPr/>
        </p:nvSpPr>
        <p:spPr>
          <a:xfrm>
            <a:off x="415186" y="347980"/>
            <a:ext cx="3547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911 Emergency Call Center</a:t>
            </a:r>
          </a:p>
        </p:txBody>
      </p:sp>
    </p:spTree>
    <p:extLst>
      <p:ext uri="{BB962C8B-B14F-4D97-AF65-F5344CB8AC3E}">
        <p14:creationId xmlns:p14="http://schemas.microsoft.com/office/powerpoint/2010/main" val="2874805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63" y="6078538"/>
            <a:ext cx="8183880" cy="573482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b="1" dirty="0"/>
              <a:t>County Departments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68" y="3945884"/>
            <a:ext cx="3048468" cy="161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64327" y="5500259"/>
            <a:ext cx="317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Orange County Criminal Justice Coordinating Council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11" y="1783391"/>
            <a:ext cx="2468563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015" y="190735"/>
            <a:ext cx="1112418" cy="1112418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1" y="4370529"/>
            <a:ext cx="1653319" cy="109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53457" y="3972620"/>
            <a:ext cx="2091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OC Dept. of Education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995" y="4377597"/>
            <a:ext cx="1119920" cy="112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200783" y="3844642"/>
            <a:ext cx="1276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Health Dept.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8" r="26153"/>
          <a:stretch/>
        </p:blipFill>
        <p:spPr bwMode="auto">
          <a:xfrm>
            <a:off x="4455891" y="1673112"/>
            <a:ext cx="839928" cy="127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018" y="158078"/>
            <a:ext cx="1602382" cy="122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18818" y="1346933"/>
            <a:ext cx="2052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Elected Officials &amp; Judges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518F5A-4018-4FA4-9D70-706D9C1B07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 flipV="1">
            <a:off x="108410" y="230309"/>
            <a:ext cx="1789742" cy="1007028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14717B33-A7EA-47F7-BADC-19A691A2B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59" y="1233773"/>
            <a:ext cx="1827793" cy="274320"/>
          </a:xfrm>
        </p:spPr>
        <p:txBody>
          <a:bodyPr/>
          <a:lstStyle/>
          <a:p>
            <a:pPr marL="0" indent="0">
              <a:buNone/>
            </a:pPr>
            <a:r>
              <a:rPr lang="en-US" sz="1200" b="1" dirty="0"/>
              <a:t>Board of Supervisors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F9BD244-318F-4070-B270-03D4B12510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1874" y="2594688"/>
            <a:ext cx="1376944" cy="762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2A459F-978C-46A8-B642-0CA364E483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6276" y="2017912"/>
            <a:ext cx="2653923" cy="1492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6D44F1-A501-424D-B76F-A891A647D2E4}"/>
              </a:ext>
            </a:extLst>
          </p:cNvPr>
          <p:cNvSpPr txBox="1"/>
          <p:nvPr/>
        </p:nvSpPr>
        <p:spPr>
          <a:xfrm>
            <a:off x="1826960" y="3085848"/>
            <a:ext cx="18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Sheriff’s Dept.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ACF7A-C46B-4BB1-A12D-0D23C8A9B0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7288" y="4181957"/>
            <a:ext cx="1846268" cy="13791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BB7741-208F-41D7-80CF-8C600D71A816}"/>
              </a:ext>
            </a:extLst>
          </p:cNvPr>
          <p:cNvSpPr txBox="1"/>
          <p:nvPr/>
        </p:nvSpPr>
        <p:spPr>
          <a:xfrm>
            <a:off x="108410" y="3930375"/>
            <a:ext cx="2164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OC Animal Care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B7E4EC-C49B-68A8-4129-564230BD81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2441" y="276302"/>
            <a:ext cx="346710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58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181600"/>
            <a:ext cx="8183880" cy="1295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/>
              <a:t>Ride-Alongs with OC Sheriff</a:t>
            </a:r>
            <a:br>
              <a:rPr lang="en-US" dirty="0"/>
            </a:br>
            <a:r>
              <a:rPr lang="en-US" sz="2000" dirty="0"/>
              <a:t>(Patrol Car, Harbor Boats, Equestrian, Helicopter)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61" y="1319945"/>
            <a:ext cx="3677951" cy="275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t="23628"/>
          <a:stretch/>
        </p:blipFill>
        <p:spPr bwMode="auto">
          <a:xfrm>
            <a:off x="4453943" y="381000"/>
            <a:ext cx="4624281" cy="203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507" y="3048000"/>
            <a:ext cx="2336817" cy="189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760" y="2057400"/>
            <a:ext cx="1714278" cy="128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455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A993C5-CA34-4AC0-8A3B-09B60A6DE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the GRAND JURY?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52801F-2FF5-4A43-8679-377F875FB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5360987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The Orange County Grand Jury is a group of 19 people tasked with civil oversight and criminal indictments. The new Grand Jury is seated in July and works for a full year, concluding the work by publishing reports about their investigations, which are public records and can be read at </a:t>
            </a:r>
            <a:r>
              <a:rPr lang="en-US" sz="1400" b="1" dirty="0">
                <a:solidFill>
                  <a:srgbClr val="FF0000"/>
                </a:solidFill>
              </a:rPr>
              <a:t>ocgrandjury.org.</a:t>
            </a:r>
          </a:p>
          <a:p>
            <a:pPr marL="0" indent="0">
              <a:buNone/>
            </a:pPr>
            <a:r>
              <a:rPr lang="en-US" sz="2400" b="1" i="1" dirty="0">
                <a:latin typeface="Baguet Script" panose="020B0604020202020204" pitchFamily="2" charset="0"/>
              </a:rPr>
              <a:t>It is said that Grand Juries are the voice of the people and the conscience of the community. </a:t>
            </a:r>
          </a:p>
          <a:p>
            <a:pPr marL="0" indent="0">
              <a:buNone/>
            </a:pP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D8878C-61FB-4092-9B56-4BA980CB3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656" y="3113314"/>
            <a:ext cx="3580490" cy="1752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55BC55-57F2-420C-8628-00B2C4915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930" y="5270178"/>
            <a:ext cx="1922094" cy="1385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6B7187-AF0B-40F9-A5EC-7399E5885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5144417"/>
            <a:ext cx="2833915" cy="14733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F4C735-BF77-A175-CFDD-60A7808739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266" r="10180" b="7044"/>
          <a:stretch/>
        </p:blipFill>
        <p:spPr>
          <a:xfrm rot="16200000">
            <a:off x="1533753" y="2505299"/>
            <a:ext cx="1997988" cy="320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51120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334000"/>
            <a:ext cx="8183880" cy="70104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/>
              <a:t>Juvenile Facilities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2609314" cy="176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17325"/>
            <a:ext cx="1905000" cy="199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1893072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Youth Guidance Center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89910"/>
            <a:ext cx="2017136" cy="118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636" y="3229620"/>
            <a:ext cx="2140528" cy="13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012" y="1463263"/>
            <a:ext cx="2644034" cy="350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99314" y="4747334"/>
            <a:ext cx="1853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Juvenile Hall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90636" y="2164098"/>
            <a:ext cx="2945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Youth Leadership Academy</a:t>
            </a:r>
          </a:p>
        </p:txBody>
      </p:sp>
    </p:spTree>
    <p:extLst>
      <p:ext uri="{BB962C8B-B14F-4D97-AF65-F5344CB8AC3E}">
        <p14:creationId xmlns:p14="http://schemas.microsoft.com/office/powerpoint/2010/main" val="3762051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61" y="5791199"/>
            <a:ext cx="8183880" cy="77057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b="1" dirty="0"/>
              <a:t>Central Jail, Theo Lacy Jail, Musick Jail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28601"/>
            <a:ext cx="2743200" cy="236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8885"/>
            <a:ext cx="2932114" cy="193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701" y="2735674"/>
            <a:ext cx="3809999" cy="284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110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410259"/>
            <a:ext cx="3078480" cy="10515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b="1" dirty="0"/>
              <a:t>Cities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590800" cy="258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839779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Great Park in Irvine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97873"/>
            <a:ext cx="2444570" cy="1835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00" y="2590800"/>
            <a:ext cx="256747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48318" y="4271898"/>
            <a:ext cx="2647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Dana Point Harbor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35388" y="2021263"/>
            <a:ext cx="275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City Council Meetings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94906"/>
            <a:ext cx="2133600" cy="1423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613768"/>
            <a:ext cx="2933490" cy="1923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61050" y="4465346"/>
            <a:ext cx="2948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Downtown Santa Ana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92" y="4833991"/>
            <a:ext cx="3131766" cy="171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5621" y="6210044"/>
            <a:ext cx="2193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Irvine City Hall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4618728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b="1" dirty="0"/>
              <a:t>Huntington Beach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2EC6D2-E13E-416C-84BB-FABEB3EB31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340179"/>
            <a:ext cx="2213040" cy="1658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3EE918-9665-4606-B422-4D8A437007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9824" y="1896665"/>
            <a:ext cx="2944623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31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6477000" cy="18288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b="1" dirty="0">
                <a:solidFill>
                  <a:srgbClr val="FF6600"/>
                </a:solidFill>
                <a:latin typeface="Tahoma" pitchFamily="34" charset="0"/>
              </a:rPr>
              <a:t>Orange County Grand Jury</a:t>
            </a:r>
          </a:p>
        </p:txBody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10400" cy="4648200"/>
          </a:xfrm>
        </p:spPr>
        <p:txBody>
          <a:bodyPr/>
          <a:lstStyle/>
          <a:p>
            <a:pPr algn="ctr" eaLnBrk="1" hangingPunct="1"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en-US" sz="4800" dirty="0"/>
              <a:t>QUESTIONS</a:t>
            </a:r>
          </a:p>
          <a:p>
            <a:pPr algn="ctr" eaLnBrk="1" hangingPunct="1"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en-US" sz="4800" dirty="0"/>
              <a:t>AND</a:t>
            </a:r>
          </a:p>
          <a:p>
            <a:pPr algn="ctr" eaLnBrk="1" hangingPunct="1"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en-US" sz="4800" dirty="0"/>
              <a:t> ANSWERS</a:t>
            </a:r>
          </a:p>
        </p:txBody>
      </p:sp>
      <p:pic>
        <p:nvPicPr>
          <p:cNvPr id="18437" name="Picture 4" descr="County of Orange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304800"/>
            <a:ext cx="1162050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1676400" y="5334000"/>
            <a:ext cx="541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</a:rPr>
              <a:t>www.ocgrandjury.org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 wrap="square" anchor="ctr">
            <a:normAutofit/>
          </a:bodyPr>
          <a:lstStyle/>
          <a:p>
            <a:pPr eaLnBrk="1" hangingPunct="1">
              <a:defRPr/>
            </a:pPr>
            <a:r>
              <a:rPr lang="en-US" b="1" dirty="0"/>
              <a:t>Role of the Grand Jury</a:t>
            </a:r>
          </a:p>
        </p:txBody>
      </p:sp>
      <p:sp>
        <p:nvSpPr>
          <p:cNvPr id="5222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1295400"/>
            <a:ext cx="5867400" cy="5562600"/>
          </a:xfrm>
        </p:spPr>
        <p:txBody>
          <a:bodyPr wrap="square" anchor="t">
            <a:normAutofit fontScale="25000" lnSpcReduction="20000"/>
          </a:bodyPr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  <a:buFont typeface="Wingdings" pitchFamily="2" charset="2"/>
              <a:buNone/>
              <a:defRPr/>
            </a:pPr>
            <a:endParaRPr lang="en-US" dirty="0"/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spcAft>
                <a:spcPts val="600"/>
              </a:spcAft>
              <a:defRPr/>
            </a:pPr>
            <a:r>
              <a:rPr lang="en-US" sz="9600" dirty="0"/>
              <a:t>Ensure the performance of county, city, and local agencies is proper and ethical!</a:t>
            </a: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spcAft>
                <a:spcPts val="600"/>
              </a:spcAft>
              <a:defRPr/>
            </a:pPr>
            <a:r>
              <a:rPr lang="en-US" sz="9600" dirty="0"/>
              <a:t>Improve government with their  recommendations!</a:t>
            </a: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spcAft>
                <a:spcPts val="600"/>
              </a:spcAft>
              <a:defRPr/>
            </a:pPr>
            <a:r>
              <a:rPr lang="en-US" sz="9600" dirty="0"/>
              <a:t>Respond to citizen complaints!</a:t>
            </a: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spcAft>
                <a:spcPts val="600"/>
              </a:spcAft>
              <a:defRPr/>
            </a:pPr>
            <a:r>
              <a:rPr lang="en-US" sz="9600" dirty="0"/>
              <a:t>Issue indictments for serious crimes!</a:t>
            </a: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spcAft>
                <a:spcPts val="600"/>
              </a:spcAft>
              <a:defRPr/>
            </a:pPr>
            <a:r>
              <a:rPr lang="en-US" sz="9600" dirty="0"/>
              <a:t>Make sure tax dollars are wisely spent!</a:t>
            </a: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spcAft>
                <a:spcPts val="600"/>
              </a:spcAft>
              <a:defRPr/>
            </a:pPr>
            <a:r>
              <a:rPr lang="en-US" sz="9600" dirty="0"/>
              <a:t>Evaluate conditions at our jails!</a:t>
            </a:r>
          </a:p>
          <a:p>
            <a:pPr lvl="1" eaLnBrk="1" hangingPunct="1">
              <a:lnSpc>
                <a:spcPct val="160000"/>
              </a:lnSpc>
              <a:spcBef>
                <a:spcPct val="30000"/>
              </a:spcBef>
              <a:spcAft>
                <a:spcPts val="600"/>
              </a:spcAft>
              <a:defRPr/>
            </a:pPr>
            <a:endParaRPr lang="en-US" sz="2500" dirty="0"/>
          </a:p>
          <a:p>
            <a:pPr marL="457200" lvl="1" indent="0" eaLnBrk="1" hangingPunct="1">
              <a:lnSpc>
                <a:spcPct val="90000"/>
              </a:lnSpc>
              <a:spcBef>
                <a:spcPct val="30000"/>
              </a:spcBef>
              <a:buNone/>
              <a:defRPr/>
            </a:pPr>
            <a:endParaRPr lang="en-US" sz="2800" b="1" dirty="0"/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defRPr/>
            </a:pPr>
            <a:r>
              <a:rPr lang="en-US" sz="4400" i="1" dirty="0"/>
              <a:t>P.S. . . . . . </a:t>
            </a:r>
            <a:r>
              <a:rPr lang="en-US" sz="4400" b="1" i="1" dirty="0">
                <a:solidFill>
                  <a:srgbClr val="FF0000"/>
                </a:solidFill>
              </a:rPr>
              <a:t>NOT</a:t>
            </a:r>
            <a:r>
              <a:rPr lang="en-US" sz="4400" i="1" dirty="0"/>
              <a:t> Jury Duty</a:t>
            </a:r>
          </a:p>
        </p:txBody>
      </p:sp>
      <p:pic>
        <p:nvPicPr>
          <p:cNvPr id="6150" name="Picture 8" descr="County of Orange Logo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19800" y="1981200"/>
            <a:ext cx="3025140" cy="295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CA7A8-FFE3-4C51-ACED-DF030747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7813"/>
            <a:ext cx="8458200" cy="1143000"/>
          </a:xfrm>
        </p:spPr>
        <p:txBody>
          <a:bodyPr/>
          <a:lstStyle/>
          <a:p>
            <a:r>
              <a:rPr lang="en-US" b="1" dirty="0"/>
              <a:t>How is the Grand Jury empowered?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1A69F-B443-41BA-B64C-D100CC77EA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3733800" cy="392112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CRIMINAL INDICTMENTS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The Grand Jury considers evidence for possible </a:t>
            </a:r>
            <a:r>
              <a:rPr lang="en-US" sz="1800" b="1" dirty="0">
                <a:solidFill>
                  <a:srgbClr val="FF0000"/>
                </a:solidFill>
              </a:rPr>
              <a:t>indictment of individuals </a:t>
            </a:r>
            <a:r>
              <a:rPr lang="en-US" sz="1800" dirty="0"/>
              <a:t>for criminal charges.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 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1E0BD0-DCCE-4828-BAB9-2A7B7DF8E0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3000" y="1828800"/>
            <a:ext cx="3733800" cy="46482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CIVIL INVESTIGATIONS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The Grand Jury provides </a:t>
            </a:r>
            <a:r>
              <a:rPr lang="en-US" sz="1800" b="1" dirty="0">
                <a:solidFill>
                  <a:srgbClr val="FF0000"/>
                </a:solidFill>
              </a:rPr>
              <a:t>civil oversight</a:t>
            </a:r>
            <a:r>
              <a:rPr lang="en-US" sz="1800" dirty="0"/>
              <a:t> of local governments by reviewing and evaluating county and city departments,   agencies, special districts, and jails within Orange County.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123764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F5D73-9503-46A6-8F9A-02C9B2C36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Time Allocation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A2F11-3EE9-474F-8E0C-E395EAE76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049" y="1164139"/>
            <a:ext cx="4035902" cy="4529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6C9DE4-382D-4659-A012-9E20C2C4B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63" y="1691890"/>
            <a:ext cx="7695837" cy="488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26922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49BD-D361-4C05-936F-6E487CB76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Criminal Indictment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235F7-9F85-4EAE-B94F-543579205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7696200" cy="2743199"/>
          </a:xfrm>
        </p:spPr>
        <p:txBody>
          <a:bodyPr/>
          <a:lstStyle/>
          <a:p>
            <a:r>
              <a:rPr lang="en-US" dirty="0"/>
              <a:t>The D.A. presents a case/facts.</a:t>
            </a:r>
          </a:p>
          <a:p>
            <a:r>
              <a:rPr lang="en-US" dirty="0"/>
              <a:t>Examination of witnesses and evidence.</a:t>
            </a:r>
          </a:p>
          <a:p>
            <a:r>
              <a:rPr lang="en-US" dirty="0"/>
              <a:t>Grand Jury deliberates:</a:t>
            </a:r>
            <a:endParaRPr lang="en-US" sz="1800" dirty="0"/>
          </a:p>
          <a:p>
            <a:pPr lvl="1"/>
            <a:r>
              <a:rPr lang="en-US" sz="1800" dirty="0"/>
              <a:t>Legal standard:  “Preponderance of evidence”, not “Beyond a reasonable doubt”.</a:t>
            </a:r>
          </a:p>
          <a:p>
            <a:pPr lvl="1"/>
            <a:r>
              <a:rPr lang="en-US" sz="1800" dirty="0"/>
              <a:t>Indictment, not conviction.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739C2C-C426-A4BF-5AD6-F53B290B9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4769102"/>
            <a:ext cx="2286197" cy="1714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A08E9B-B25C-343E-790E-69ACF49AA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090194"/>
            <a:ext cx="4221080" cy="23106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102124-B7F5-9E56-3EB3-51F954AC0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743" y="3464151"/>
            <a:ext cx="1956905" cy="130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12476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91B05-CCFD-4E87-8AB4-6722BB2F0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269" y="1014768"/>
            <a:ext cx="2773474" cy="16026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A6BE62-8831-4C1D-9354-ECADB480F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53" y="4599656"/>
            <a:ext cx="2079125" cy="863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EEFB85-913B-48CC-A416-5DACBBB02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93" y="1353302"/>
            <a:ext cx="1344178" cy="14256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F5A2EE-861C-430C-8162-2F792DD31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1021" y="1604197"/>
            <a:ext cx="1648743" cy="1766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7D82D5-367F-4B93-921D-C34C7073A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5556414"/>
            <a:ext cx="3182350" cy="10969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EF4C53-B793-408C-9DAB-36274E2D2E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902" y="1095260"/>
            <a:ext cx="1475360" cy="3840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8C00B4-56F0-453E-9D83-44AA097FA6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297" y="4307966"/>
            <a:ext cx="1883827" cy="3779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5F378E-52C9-4DE3-ACC7-6A5A5CF9A5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2769" y="1302580"/>
            <a:ext cx="2286198" cy="3779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188720-B994-4D0C-821F-638BEA5944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5259" y="4261554"/>
            <a:ext cx="1371719" cy="3779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BAC44C-6192-4212-B1A5-1B8B459390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42570" y="2563483"/>
            <a:ext cx="1828959" cy="323116"/>
          </a:xfrm>
          <a:prstGeom prst="rect">
            <a:avLst/>
          </a:prstGeom>
        </p:spPr>
      </p:pic>
      <p:sp>
        <p:nvSpPr>
          <p:cNvPr id="22" name="Arrow: Down 21">
            <a:extLst>
              <a:ext uri="{FF2B5EF4-FFF2-40B4-BE49-F238E27FC236}">
                <a16:creationId xmlns:a16="http://schemas.microsoft.com/office/drawing/2014/main" id="{CFB156D8-A0CB-4CD8-8D33-D8E66C325998}"/>
              </a:ext>
            </a:extLst>
          </p:cNvPr>
          <p:cNvSpPr/>
          <p:nvPr/>
        </p:nvSpPr>
        <p:spPr bwMode="auto">
          <a:xfrm>
            <a:off x="4497988" y="4843969"/>
            <a:ext cx="484632" cy="37398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F6A30062-0835-418E-A06C-69A224D5330E}"/>
              </a:ext>
            </a:extLst>
          </p:cNvPr>
          <p:cNvSpPr/>
          <p:nvPr/>
        </p:nvSpPr>
        <p:spPr bwMode="auto">
          <a:xfrm rot="19287039">
            <a:off x="6250991" y="2872126"/>
            <a:ext cx="488069" cy="4846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53630AB2-02AF-4B7B-BF6F-74D7A29F598B}"/>
              </a:ext>
            </a:extLst>
          </p:cNvPr>
          <p:cNvSpPr/>
          <p:nvPr/>
        </p:nvSpPr>
        <p:spPr bwMode="auto">
          <a:xfrm rot="12910114">
            <a:off x="2182174" y="2840620"/>
            <a:ext cx="565013" cy="61697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Tahoma" pitchFamily="34" charset="0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FA6DCCA2-5987-4557-8A2B-A030072E85F5}"/>
              </a:ext>
            </a:extLst>
          </p:cNvPr>
          <p:cNvSpPr/>
          <p:nvPr/>
        </p:nvSpPr>
        <p:spPr bwMode="auto">
          <a:xfrm rot="10800000">
            <a:off x="4550090" y="2786342"/>
            <a:ext cx="506541" cy="40447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B7D127-56E9-47F8-B1FF-30CB12003E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13474" y="4548319"/>
            <a:ext cx="2038942" cy="1828741"/>
          </a:xfrm>
          <a:prstGeom prst="rect">
            <a:avLst/>
          </a:prstGeom>
        </p:spPr>
      </p:pic>
      <p:sp>
        <p:nvSpPr>
          <p:cNvPr id="27" name="Arrow: Down 26">
            <a:extLst>
              <a:ext uri="{FF2B5EF4-FFF2-40B4-BE49-F238E27FC236}">
                <a16:creationId xmlns:a16="http://schemas.microsoft.com/office/drawing/2014/main" id="{8EAF9FCA-C8FE-4CAE-A313-88988577D85C}"/>
              </a:ext>
            </a:extLst>
          </p:cNvPr>
          <p:cNvSpPr/>
          <p:nvPr/>
        </p:nvSpPr>
        <p:spPr bwMode="auto">
          <a:xfrm rot="3083370">
            <a:off x="2677117" y="4190397"/>
            <a:ext cx="484632" cy="63771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31FC6990-003F-4133-809A-E184250E5EC0}"/>
              </a:ext>
            </a:extLst>
          </p:cNvPr>
          <p:cNvSpPr/>
          <p:nvPr/>
        </p:nvSpPr>
        <p:spPr bwMode="auto">
          <a:xfrm rot="18390823">
            <a:off x="5988034" y="4228025"/>
            <a:ext cx="484632" cy="64058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DCA64C-D78D-4C38-8134-0DE5FE820C28}"/>
              </a:ext>
            </a:extLst>
          </p:cNvPr>
          <p:cNvSpPr txBox="1"/>
          <p:nvPr/>
        </p:nvSpPr>
        <p:spPr>
          <a:xfrm>
            <a:off x="4156112" y="6509696"/>
            <a:ext cx="129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34 cities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16671C-B770-5479-11C3-91ECAB7C55F3}"/>
              </a:ext>
            </a:extLst>
          </p:cNvPr>
          <p:cNvSpPr txBox="1"/>
          <p:nvPr/>
        </p:nvSpPr>
        <p:spPr>
          <a:xfrm>
            <a:off x="152401" y="271213"/>
            <a:ext cx="8631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Civil Investigation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2E96C9-5ADD-9CD6-14B2-9E586F7EA5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56427" y="3161131"/>
            <a:ext cx="2072820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28466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9C4A4E5D-A2DE-FA27-F433-68C39304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b="1" dirty="0"/>
              <a:t>Investigations and Reports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12D1DA-CA41-4395-A716-529EB9553CAE}"/>
              </a:ext>
            </a:extLst>
          </p:cNvPr>
          <p:cNvSpPr txBox="1"/>
          <p:nvPr/>
        </p:nvSpPr>
        <p:spPr bwMode="auto">
          <a:xfrm>
            <a:off x="2057400" y="838201"/>
            <a:ext cx="6650738" cy="335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n"/>
            </a:pPr>
            <a:endParaRPr lang="en-US" sz="9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171450" indent="-171450"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Grand jury is free to choose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which governmental entities or public officials to investigate. 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n"/>
            </a:pP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171450" indent="-171450"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Ideas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for investigations - citizen complaints, referrals from preceding grand jury, whatever is currently “trending”.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65000"/>
            </a:pP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While the Grand Jury has no authority to order or otherwise compel compliance, it is through its reports that the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grand jury wields its power.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Media attention. 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Public pressure often prompts the implementation of the recommended changes.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n"/>
            </a:pPr>
            <a:endParaRPr lang="en-US" sz="9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953F2-2558-0C28-7AB8-11796008D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3836987"/>
            <a:ext cx="36576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7A4969-52C4-FBC3-3495-19E8B5C63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4071142"/>
            <a:ext cx="3124201" cy="234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1605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Balance">
  <a:themeElements>
    <a:clrScheme name="Balance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336699"/>
      </a:accent1>
      <a:accent2>
        <a:srgbClr val="00B000"/>
      </a:accent2>
      <a:accent3>
        <a:srgbClr val="ACB3C1"/>
      </a:accent3>
      <a:accent4>
        <a:srgbClr val="DADADA"/>
      </a:accent4>
      <a:accent5>
        <a:srgbClr val="ADB8CA"/>
      </a:accent5>
      <a:accent6>
        <a:srgbClr val="009F00"/>
      </a:accent6>
      <a:hlink>
        <a:srgbClr val="00CCFF"/>
      </a:hlink>
      <a:folHlink>
        <a:srgbClr val="B5FFFB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12380</TotalTime>
  <Words>1141</Words>
  <Application>Microsoft Office PowerPoint</Application>
  <PresentationFormat>On-screen Show (4:3)</PresentationFormat>
  <Paragraphs>223</Paragraphs>
  <Slides>33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Arial Narrow</vt:lpstr>
      <vt:lpstr>Baguet Script</vt:lpstr>
      <vt:lpstr>Daytona Condensed</vt:lpstr>
      <vt:lpstr>Futura XBlk BT</vt:lpstr>
      <vt:lpstr>Tahoma</vt:lpstr>
      <vt:lpstr>Times New Roman</vt:lpstr>
      <vt:lpstr>Verdana</vt:lpstr>
      <vt:lpstr>Wingdings</vt:lpstr>
      <vt:lpstr>Balance</vt:lpstr>
      <vt:lpstr>Packager Shell Object</vt:lpstr>
      <vt:lpstr>            ORANGE COUNTY  GRAND JURY</vt:lpstr>
      <vt:lpstr>Recruitment</vt:lpstr>
      <vt:lpstr>What is the GRAND JURY?</vt:lpstr>
      <vt:lpstr>Role of the Grand Jury</vt:lpstr>
      <vt:lpstr>How is the Grand Jury empowered?</vt:lpstr>
      <vt:lpstr>Time Allocation </vt:lpstr>
      <vt:lpstr>Criminal Indictment Process</vt:lpstr>
      <vt:lpstr>PowerPoint Presentation</vt:lpstr>
      <vt:lpstr>Investigations and Reports </vt:lpstr>
      <vt:lpstr>Responses</vt:lpstr>
      <vt:lpstr>Findings</vt:lpstr>
      <vt:lpstr>Recommendations </vt:lpstr>
      <vt:lpstr>Grand jury report:  “Orange County animal shelter plagued by deplorable conditions, disease”</vt:lpstr>
      <vt:lpstr>Newly constructed OC Animal Shelter today</vt:lpstr>
      <vt:lpstr>2020 / 2021 Reports</vt:lpstr>
      <vt:lpstr>2021 / 22 Reports</vt:lpstr>
      <vt:lpstr>Newspaper  Reporting</vt:lpstr>
      <vt:lpstr>OCGRANDJURY.ORG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Friends for life . . . .</vt:lpstr>
      <vt:lpstr>Friends for life. . .</vt:lpstr>
      <vt:lpstr>Judge Maria Hernandez Assistant Presiding Judge </vt:lpstr>
      <vt:lpstr>Orange County Tours and Visits</vt:lpstr>
      <vt:lpstr>County Departments</vt:lpstr>
      <vt:lpstr>Ride-Alongs with OC Sheriff (Patrol Car, Harbor Boats, Equestrian, Helicopter) </vt:lpstr>
      <vt:lpstr>Juvenile Facilities</vt:lpstr>
      <vt:lpstr>Central Jail, Theo Lacy Jail, Musick Jail</vt:lpstr>
      <vt:lpstr>Cities</vt:lpstr>
      <vt:lpstr>Orange County Grand Jury</vt:lpstr>
    </vt:vector>
  </TitlesOfParts>
  <Company>San Joaquin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 JOAQUIN COUNTY JURY REFORMS</dc:title>
  <dc:creator>Superior Court</dc:creator>
  <cp:lastModifiedBy>Sandra Dunkin</cp:lastModifiedBy>
  <cp:revision>498</cp:revision>
  <cp:lastPrinted>2022-03-18T21:34:07Z</cp:lastPrinted>
  <dcterms:created xsi:type="dcterms:W3CDTF">2000-04-24T04:41:55Z</dcterms:created>
  <dcterms:modified xsi:type="dcterms:W3CDTF">2022-10-13T21:53:52Z</dcterms:modified>
</cp:coreProperties>
</file>