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1" r:id="rId2"/>
    <p:sldId id="330" r:id="rId3"/>
    <p:sldId id="325" r:id="rId4"/>
    <p:sldId id="326" r:id="rId5"/>
    <p:sldId id="327" r:id="rId6"/>
    <p:sldId id="328" r:id="rId7"/>
    <p:sldId id="285" r:id="rId8"/>
    <p:sldId id="329" r:id="rId9"/>
    <p:sldId id="266" r:id="rId10"/>
    <p:sldId id="281" r:id="rId11"/>
    <p:sldId id="286" r:id="rId12"/>
    <p:sldId id="287" r:id="rId13"/>
    <p:sldId id="265" r:id="rId14"/>
    <p:sldId id="289" r:id="rId15"/>
    <p:sldId id="263" r:id="rId16"/>
    <p:sldId id="277" r:id="rId17"/>
    <p:sldId id="278" r:id="rId18"/>
    <p:sldId id="283" r:id="rId19"/>
    <p:sldId id="288" r:id="rId20"/>
    <p:sldId id="276" r:id="rId21"/>
    <p:sldId id="262" r:id="rId22"/>
    <p:sldId id="29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47391B-AA84-4983-95B6-82C0D08619FD}">
          <p14:sldIdLst>
            <p14:sldId id="291"/>
            <p14:sldId id="330"/>
            <p14:sldId id="325"/>
            <p14:sldId id="326"/>
            <p14:sldId id="327"/>
            <p14:sldId id="328"/>
            <p14:sldId id="285"/>
            <p14:sldId id="329"/>
            <p14:sldId id="266"/>
            <p14:sldId id="281"/>
            <p14:sldId id="286"/>
            <p14:sldId id="287"/>
            <p14:sldId id="265"/>
            <p14:sldId id="289"/>
            <p14:sldId id="263"/>
            <p14:sldId id="277"/>
            <p14:sldId id="278"/>
            <p14:sldId id="283"/>
            <p14:sldId id="288"/>
            <p14:sldId id="276"/>
            <p14:sldId id="26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12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9" autoAdjust="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52E11-6AF0-4252-AC40-4A0B1E29DEC7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4E262-073F-4176-82CB-D6E3624FD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DF5D40-4685-4F70-A017-AF6F2767C0A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E2D739-F12A-4046-A9B3-46F79F1B7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07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07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5383-6596-4621-A17F-303B664DE1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6486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4BE4-8FA5-42C6-9F49-F31094FD38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AB74-C579-44D0-9E81-03FE58EF02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E375B-69E9-4F24-9762-F088FF3E2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D157-5876-46DF-8D69-C128B37DE0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1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39E3-377A-45C8-9F0E-0029C82247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3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3CA04-FB85-4C28-A7AA-906886B156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BD2D-D128-46AD-8C0E-6DE8120D07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1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3BAF-39F8-40DC-8A50-8031E80165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8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0E03-B065-40B9-8E0D-DB0376B046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BDC0-517C-432E-9698-E5D32202E6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C36C-994F-4646-B568-E702509432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5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4997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7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997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97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97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97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97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340B9-9B3A-4FEC-9838-815F5E7AB50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89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grandjury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105" y="3027381"/>
            <a:ext cx="3751221" cy="3679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105" y="2212049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38131"/>
              </a:avLst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orange county</a:t>
            </a:r>
            <a:b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9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54" y="3238856"/>
            <a:ext cx="2497864" cy="3221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7001" y="3146648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38131"/>
              </a:avLst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 Grand Jury   </a:t>
            </a:r>
            <a:b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3400698" y="3425591"/>
            <a:ext cx="8791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en-US" sz="6000" i="1" dirty="0">
                <a:solidFill>
                  <a:srgbClr val="FAB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trial jury.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" y="2461571"/>
            <a:ext cx="3849068" cy="33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6174"/>
      </p:ext>
    </p:extLst>
  </p:cSld>
  <p:clrMapOvr>
    <a:masterClrMapping/>
  </p:clrMapOvr>
  <p:transition spd="slow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687977" y="4144705"/>
            <a:ext cx="10566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hear criminal indictment and evidentiary hearings presented by the District Attorney, but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" r="2208" b="39286"/>
          <a:stretch/>
        </p:blipFill>
        <p:spPr>
          <a:xfrm>
            <a:off x="4160247" y="1755881"/>
            <a:ext cx="41036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5435"/>
      </p:ext>
    </p:extLst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943514" y="2801733"/>
            <a:ext cx="87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…we actually spend </a:t>
            </a:r>
            <a:r>
              <a:rPr lang="en-US" sz="4400" i="1" dirty="0">
                <a:solidFill>
                  <a:srgbClr val="FAB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sz="4400" dirty="0">
                <a:solidFill>
                  <a:srgbClr val="FAB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time investigating local government agencies.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42" y="4132442"/>
            <a:ext cx="2742973" cy="2084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8" y="1845584"/>
            <a:ext cx="4359492" cy="32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5435"/>
      </p:ext>
    </p:extLst>
  </p:cSld>
  <p:clrMapOvr>
    <a:masterClrMapping/>
  </p:clrMapOvr>
  <p:transition spd="slow"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6215" y="2262066"/>
            <a:ext cx="7407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verify that local tax dollars are spent wisely.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0" y="3738174"/>
            <a:ext cx="5102629" cy="2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9526" y="2767601"/>
            <a:ext cx="880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issue public reports with recommendations for government agency improvements.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8" y="1840559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4" y="2238637"/>
            <a:ext cx="3377915" cy="43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736" y="2459504"/>
            <a:ext cx="10944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law, government agencies must respond to our recommendations for improvement.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454" y="2477746"/>
            <a:ext cx="53548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years of age or older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citizen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 County resident 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felony convictions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 of English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judgment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768" y="1526940"/>
            <a:ext cx="598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kern="0" dirty="0">
                <a:solidFill>
                  <a:srgbClr val="FAB1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Qualifications to Serve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590" y="2508410"/>
            <a:ext cx="5768984" cy="40889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6470" y="6278563"/>
            <a:ext cx="2758775" cy="431699"/>
          </a:xfrm>
        </p:spPr>
        <p:txBody>
          <a:bodyPr/>
          <a:lstStyle/>
          <a:p>
            <a:pPr>
              <a:defRPr/>
            </a:pPr>
            <a:fld id="{EAA8D157-5876-46DF-8D69-C128B37DE0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2790" y="1845584"/>
            <a:ext cx="9558463" cy="3363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403"/>
      </p:ext>
    </p:extLst>
  </p:cSld>
  <p:clrMapOvr>
    <a:masterClrMapping/>
  </p:clrMapOvr>
  <p:transition spd="slow" advClick="0" advTm="1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967321" y="2359180"/>
            <a:ext cx="473577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Investigate</a:t>
            </a:r>
          </a:p>
          <a:p>
            <a:pPr marL="685800" lvl="1" indent="-22860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</a:t>
            </a:r>
          </a:p>
          <a:p>
            <a:pPr marL="685800" lvl="1" indent="-22860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Analyze </a:t>
            </a:r>
          </a:p>
          <a:p>
            <a:pPr marL="685800" lvl="1" indent="-22860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</a:t>
            </a:r>
          </a:p>
          <a:p>
            <a:pPr marL="685800" lvl="1" indent="-22860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in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2676" y="1430085"/>
            <a:ext cx="679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we 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74" y="4900822"/>
            <a:ext cx="3816217" cy="1957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" y="818581"/>
            <a:ext cx="3602147" cy="41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5166"/>
      </p:ext>
    </p:extLst>
  </p:cSld>
  <p:clrMapOvr>
    <a:masterClrMapping/>
  </p:clrMapOvr>
  <p:transition spd="slow"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8D157-5876-46DF-8D69-C128B37DE0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09" y="2846382"/>
            <a:ext cx="11443062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county leaders</a:t>
            </a:r>
          </a:p>
          <a:p>
            <a:pPr marL="1143000" lvl="2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 how local government works</a:t>
            </a:r>
          </a:p>
          <a:p>
            <a:pPr marL="1143000" lvl="2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an experience of a lifetime </a:t>
            </a:r>
          </a:p>
          <a:p>
            <a:pPr marL="1143000" lvl="2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Leave a legacy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170478" y="1709163"/>
            <a:ext cx="539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5400" kern="0" dirty="0">
                <a:solidFill>
                  <a:srgbClr val="00B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</a:t>
            </a:r>
            <a:r>
              <a:rPr lang="en-US" sz="2400" kern="0" dirty="0">
                <a:solidFill>
                  <a:srgbClr val="00B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403648"/>
      </p:ext>
    </p:extLst>
  </p:cSld>
  <p:clrMapOvr>
    <a:masterClrMapping/>
  </p:clrMapOvr>
  <p:transition spd="slow"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8D157-5876-46DF-8D69-C128B37DE0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5215" y="2606154"/>
            <a:ext cx="749854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Full-time commitment for one year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$50 per day stipend plus mileage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Grand Jury sets work schedule 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field work</a:t>
            </a:r>
          </a:p>
          <a:p>
            <a:pPr marL="228600" indent="-228600" fontAlgn="base">
              <a:spcBef>
                <a:spcPct val="40000"/>
              </a:spcBef>
              <a:spcAft>
                <a:spcPct val="0"/>
              </a:spcAft>
              <a:buClr>
                <a:srgbClr val="00B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Secure underground parking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1" y="2650283"/>
            <a:ext cx="4483952" cy="3669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418" y="1562049"/>
            <a:ext cx="539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4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5400" kern="0" dirty="0">
                <a:solidFill>
                  <a:srgbClr val="00B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FYI</a:t>
            </a:r>
            <a:endParaRPr lang="en-US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73878"/>
      </p:ext>
    </p:extLst>
  </p:cSld>
  <p:clrMapOvr>
    <a:masterClrMapping/>
  </p:clrMapOvr>
  <p:transition spd="slow" advClick="0" advTm="1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4" b="9787"/>
          <a:stretch/>
        </p:blipFill>
        <p:spPr bwMode="auto">
          <a:xfrm>
            <a:off x="3801016" y="4866"/>
            <a:ext cx="4420038" cy="49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9009" y="5253694"/>
            <a:ext cx="79387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Do you like to read ?</a:t>
            </a:r>
          </a:p>
        </p:txBody>
      </p:sp>
    </p:spTree>
    <p:extLst>
      <p:ext uri="{BB962C8B-B14F-4D97-AF65-F5344CB8AC3E}">
        <p14:creationId xmlns:p14="http://schemas.microsoft.com/office/powerpoint/2010/main" val="1246028974"/>
      </p:ext>
    </p:extLst>
  </p:cSld>
  <p:clrMapOvr>
    <a:masterClrMapping/>
  </p:clrMapOvr>
  <p:transition spd="slow"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unty of Orang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351" y="1382790"/>
            <a:ext cx="1877767" cy="18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1851" y="3274476"/>
            <a:ext cx="10564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apply for the O.C. Grand Jury,</a:t>
            </a: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www.ocgrandjury.org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call 657-622-6747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4126871"/>
      </p:ext>
    </p:extLst>
  </p:cSld>
  <p:clrMapOvr>
    <a:masterClrMapping/>
  </p:clrMapOvr>
  <p:transition spd="slow" advClick="0" advTm="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19" y="2459504"/>
            <a:ext cx="7029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members working together to improve Orange County.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77" y="2341927"/>
            <a:ext cx="3846904" cy="40700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09" y="1310772"/>
            <a:ext cx="111712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Difference!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watchdog on local government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Insure local tax dollars are spent wisely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 local government reforms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Deliberate in criminal indictment hearings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to serve on the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2018-2019 Orange County Grand Jury!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www.ocgrandjury.org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657-622-6747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85" y="1119816"/>
            <a:ext cx="2225233" cy="218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5658" y="1034740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orange county Grand Jury</a:t>
            </a:r>
            <a:b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9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96" y="1168480"/>
            <a:ext cx="1647688" cy="21252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637" y="5275478"/>
            <a:ext cx="72334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Do you watch TV 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13" y="164574"/>
            <a:ext cx="5530644" cy="517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5247" y="711962"/>
            <a:ext cx="2060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World News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292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001" y="1817689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38131"/>
              </a:avLst>
            </a:prstTxWarp>
            <a:spAutoFit/>
          </a:bodyPr>
          <a:lstStyle/>
          <a:p>
            <a:b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884950" y="4593270"/>
            <a:ext cx="10700622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Do you like to keep up with </a:t>
            </a:r>
          </a:p>
          <a:p>
            <a:pPr algn="ctr">
              <a:lnSpc>
                <a:spcPts val="5600"/>
              </a:lnSpc>
            </a:pPr>
            <a:r>
              <a:rPr lang="en-US" sz="6600" dirty="0"/>
              <a:t>what’s happening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84" y="102543"/>
            <a:ext cx="4401091" cy="44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rgbClr val="00B000"/>
                </a:solidFill>
                <a:prstDash val="solid"/>
              </a:ln>
              <a:solidFill>
                <a:srgbClr val="00B0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73" y="5308730"/>
            <a:ext cx="12071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FFFFFF"/>
                </a:solidFill>
              </a:rPr>
              <a:t>Do you like to figure things out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78" y="319940"/>
            <a:ext cx="6846722" cy="425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rgbClr val="00B000"/>
                </a:solidFill>
                <a:prstDash val="solid"/>
              </a:ln>
              <a:solidFill>
                <a:srgbClr val="00B0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27" y="4874892"/>
            <a:ext cx="1121454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6600" dirty="0">
                <a:solidFill>
                  <a:srgbClr val="FFFFFF"/>
                </a:solidFill>
              </a:rPr>
              <a:t>Do you like to dig into things </a:t>
            </a:r>
          </a:p>
          <a:p>
            <a:pPr algn="ctr">
              <a:lnSpc>
                <a:spcPts val="5600"/>
              </a:lnSpc>
            </a:pPr>
            <a:r>
              <a:rPr lang="en-US" sz="6600" dirty="0">
                <a:solidFill>
                  <a:srgbClr val="FFFFFF"/>
                </a:solidFill>
              </a:rPr>
              <a:t>and find answers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20" y="201832"/>
            <a:ext cx="7379593" cy="43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19" y="2459504"/>
            <a:ext cx="7029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to serve on the County’s civil watchdog panel!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77" y="1794983"/>
            <a:ext cx="3846904" cy="40700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9575" y="2554513"/>
            <a:ext cx="78086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This may be good for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You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 family member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 friend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6320" y="3808934"/>
            <a:ext cx="9274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necessarily what you think we are…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661" y="1545460"/>
            <a:ext cx="2225233" cy="21825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E03-B065-40B9-8E0D-DB0376B046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8" y="1845584"/>
            <a:ext cx="9856520" cy="3562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5762"/>
              </a:avLst>
            </a:prstTxWarp>
            <a:spAutoFit/>
          </a:bodyPr>
          <a:lstStyle/>
          <a:p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         </a:t>
            </a:r>
            <a: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  <a:t>The Grand Jury</a:t>
            </a:r>
            <a:br>
              <a:rPr lang="en-US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Engravers MT" panose="02090707080505020304" pitchFamily="18" charset="0"/>
                <a:ea typeface="+mj-ea"/>
                <a:cs typeface="+mj-cs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179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404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Engravers MT</vt:lpstr>
      <vt:lpstr>Tahoma</vt:lpstr>
      <vt:lpstr>Wingdings</vt:lpstr>
      <vt:lpstr>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Grand Jury</dc:title>
  <dc:creator>Jay Humphrey</dc:creator>
  <cp:lastModifiedBy>Greg Tettemer</cp:lastModifiedBy>
  <cp:revision>128</cp:revision>
  <cp:lastPrinted>2017-08-09T18:55:39Z</cp:lastPrinted>
  <dcterms:created xsi:type="dcterms:W3CDTF">2015-08-23T17:41:27Z</dcterms:created>
  <dcterms:modified xsi:type="dcterms:W3CDTF">2024-05-04T22:51:11Z</dcterms:modified>
</cp:coreProperties>
</file>